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28"/>
  </p:notesMasterIdLst>
  <p:handoutMasterIdLst>
    <p:handoutMasterId r:id="rId29"/>
  </p:handoutMasterIdLst>
  <p:sldIdLst>
    <p:sldId id="297" r:id="rId2"/>
    <p:sldId id="1206" r:id="rId3"/>
    <p:sldId id="1207" r:id="rId4"/>
    <p:sldId id="1374" r:id="rId5"/>
    <p:sldId id="1080" r:id="rId6"/>
    <p:sldId id="786" r:id="rId7"/>
    <p:sldId id="1222" r:id="rId8"/>
    <p:sldId id="756" r:id="rId9"/>
    <p:sldId id="1223" r:id="rId10"/>
    <p:sldId id="930" r:id="rId11"/>
    <p:sldId id="1160" r:id="rId12"/>
    <p:sldId id="772" r:id="rId13"/>
    <p:sldId id="1191" r:id="rId14"/>
    <p:sldId id="1224" r:id="rId15"/>
    <p:sldId id="1162" r:id="rId16"/>
    <p:sldId id="1077" r:id="rId17"/>
    <p:sldId id="734" r:id="rId18"/>
    <p:sldId id="1166" r:id="rId19"/>
    <p:sldId id="1192" r:id="rId20"/>
    <p:sldId id="1078" r:id="rId21"/>
    <p:sldId id="1226" r:id="rId22"/>
    <p:sldId id="1198" r:id="rId23"/>
    <p:sldId id="1203" r:id="rId24"/>
    <p:sldId id="1158" r:id="rId25"/>
    <p:sldId id="1373" r:id="rId26"/>
    <p:sldId id="591" r:id="rId2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üller Markus" initials="MM" lastIdx="1" clrIdx="0">
    <p:extLst>
      <p:ext uri="{19B8F6BF-5375-455C-9EA6-DF929625EA0E}">
        <p15:presenceInfo xmlns:p15="http://schemas.microsoft.com/office/powerpoint/2012/main" userId="S-1-5-21-711392363-158674750-1606389216-31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84E"/>
    <a:srgbClr val="1F10B0"/>
    <a:srgbClr val="000000"/>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95" autoAdjust="0"/>
  </p:normalViewPr>
  <p:slideViewPr>
    <p:cSldViewPr snapToGrid="0" snapToObjects="1">
      <p:cViewPr varScale="1">
        <p:scale>
          <a:sx n="57" d="100"/>
          <a:sy n="57" d="100"/>
        </p:scale>
        <p:origin x="1112"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890542" cy="49836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037" y="1"/>
            <a:ext cx="2890542" cy="498366"/>
          </a:xfrm>
          <a:prstGeom prst="rect">
            <a:avLst/>
          </a:prstGeom>
        </p:spPr>
        <p:txBody>
          <a:bodyPr vert="horz" lIns="91440" tIns="45720" rIns="91440" bIns="45720" rtlCol="0"/>
          <a:lstStyle>
            <a:lvl1pPr algn="r">
              <a:defRPr sz="1200"/>
            </a:lvl1pPr>
          </a:lstStyle>
          <a:p>
            <a:fld id="{E455B9D5-74CF-45A4-A2AC-8AC09AEB0779}" type="datetimeFigureOut">
              <a:rPr lang="de-DE" smtClean="0"/>
              <a:t>16.06.2026</a:t>
            </a:fld>
            <a:endParaRPr lang="de-DE"/>
          </a:p>
        </p:txBody>
      </p:sp>
      <p:sp>
        <p:nvSpPr>
          <p:cNvPr id="4" name="Fußzeilenplatzhalter 3"/>
          <p:cNvSpPr>
            <a:spLocks noGrp="1"/>
          </p:cNvSpPr>
          <p:nvPr>
            <p:ph type="ftr" sz="quarter" idx="2"/>
          </p:nvPr>
        </p:nvSpPr>
        <p:spPr>
          <a:xfrm>
            <a:off x="2" y="9428273"/>
            <a:ext cx="2890542" cy="49836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037" y="9428273"/>
            <a:ext cx="2890542" cy="498366"/>
          </a:xfrm>
          <a:prstGeom prst="rect">
            <a:avLst/>
          </a:prstGeom>
        </p:spPr>
        <p:txBody>
          <a:bodyPr vert="horz" lIns="91440" tIns="45720" rIns="91440" bIns="45720" rtlCol="0" anchor="b"/>
          <a:lstStyle>
            <a:lvl1pPr algn="r">
              <a:defRPr sz="1200"/>
            </a:lvl1pPr>
          </a:lstStyle>
          <a:p>
            <a:fld id="{066ACDF3-82FB-4311-A236-CFDD18CE958F}" type="slidenum">
              <a:rPr lang="de-DE" smtClean="0"/>
              <a:t>‹Nr.›</a:t>
            </a:fld>
            <a:endParaRPr lang="de-DE"/>
          </a:p>
        </p:txBody>
      </p:sp>
    </p:spTree>
    <p:extLst>
      <p:ext uri="{BB962C8B-B14F-4D97-AF65-F5344CB8AC3E}">
        <p14:creationId xmlns:p14="http://schemas.microsoft.com/office/powerpoint/2010/main" val="924962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890542" cy="49836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037" y="1"/>
            <a:ext cx="2890542" cy="498366"/>
          </a:xfrm>
          <a:prstGeom prst="rect">
            <a:avLst/>
          </a:prstGeom>
        </p:spPr>
        <p:txBody>
          <a:bodyPr vert="horz" lIns="91440" tIns="45720" rIns="91440" bIns="45720" rtlCol="0"/>
          <a:lstStyle>
            <a:lvl1pPr algn="r">
              <a:defRPr sz="1200"/>
            </a:lvl1pPr>
          </a:lstStyle>
          <a:p>
            <a:fld id="{7AF0A485-221C-4ED4-9A16-75E61EC06C2A}" type="datetimeFigureOut">
              <a:rPr lang="de-DE" smtClean="0"/>
              <a:t>16.06.2026</a:t>
            </a:fld>
            <a:endParaRPr lang="de-DE"/>
          </a:p>
        </p:txBody>
      </p:sp>
      <p:sp>
        <p:nvSpPr>
          <p:cNvPr id="4" name="Folienbildplatzhalt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7513" y="4776857"/>
            <a:ext cx="5334062" cy="3908952"/>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273"/>
            <a:ext cx="2890542" cy="49836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037" y="9428273"/>
            <a:ext cx="2890542" cy="498366"/>
          </a:xfrm>
          <a:prstGeom prst="rect">
            <a:avLst/>
          </a:prstGeom>
        </p:spPr>
        <p:txBody>
          <a:bodyPr vert="horz" lIns="91440" tIns="45720" rIns="91440" bIns="45720" rtlCol="0" anchor="b"/>
          <a:lstStyle>
            <a:lvl1pPr algn="r">
              <a:defRPr sz="1200"/>
            </a:lvl1pPr>
          </a:lstStyle>
          <a:p>
            <a:fld id="{7CD140C6-0EC3-4872-AA2F-AD90A66A61D7}" type="slidenum">
              <a:rPr lang="de-DE" smtClean="0"/>
              <a:t>‹Nr.›</a:t>
            </a:fld>
            <a:endParaRPr lang="de-DE"/>
          </a:p>
        </p:txBody>
      </p:sp>
    </p:spTree>
    <p:extLst>
      <p:ext uri="{BB962C8B-B14F-4D97-AF65-F5344CB8AC3E}">
        <p14:creationId xmlns:p14="http://schemas.microsoft.com/office/powerpoint/2010/main" val="372431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E64C8B9-28CB-4218-B020-EC1FFAE1032B}" type="slidenum">
              <a:rPr lang="de-CH" smtClean="0"/>
              <a:t>5</a:t>
            </a:fld>
            <a:endParaRPr lang="de-CH"/>
          </a:p>
        </p:txBody>
      </p:sp>
    </p:spTree>
    <p:extLst>
      <p:ext uri="{BB962C8B-B14F-4D97-AF65-F5344CB8AC3E}">
        <p14:creationId xmlns:p14="http://schemas.microsoft.com/office/powerpoint/2010/main" val="656905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de-CH"/>
              <a:t>Mastertitelformat bearbeiten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en-US" dirty="0"/>
          </a:p>
        </p:txBody>
      </p:sp>
      <p:sp>
        <p:nvSpPr>
          <p:cNvPr id="4" name="Date Placeholder 3"/>
          <p:cNvSpPr>
            <a:spLocks noGrp="1"/>
          </p:cNvSpPr>
          <p:nvPr>
            <p:ph type="dt" sz="half" idx="10"/>
          </p:nvPr>
        </p:nvSpPr>
        <p:spPr/>
        <p:txBody>
          <a:bodyPr/>
          <a:lstStyle/>
          <a:p>
            <a:fld id="{812ED8B9-4B53-4EA3-B873-6E46483444D8}" type="datetime1">
              <a:rPr lang="de-CH" smtClean="0"/>
              <a:t>16.06.2026</a:t>
            </a:fld>
            <a:endParaRPr lang="en-US"/>
          </a:p>
        </p:txBody>
      </p:sp>
      <p:sp>
        <p:nvSpPr>
          <p:cNvPr id="5" name="Footer Placeholder 4"/>
          <p:cNvSpPr>
            <a:spLocks noGrp="1"/>
          </p:cNvSpPr>
          <p:nvPr>
            <p:ph type="ftr" sz="quarter" idx="11"/>
          </p:nvPr>
        </p:nvSpPr>
        <p:spPr/>
        <p:txBody>
          <a:bodyPr/>
          <a:lstStyle/>
          <a:p>
            <a:r>
              <a:rPr lang="de-CH"/>
              <a:t>St. Gallen am 21.3.2017 - Lebensplanung für Fortgeschrittene - Dr. Markus Müller</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US"/>
          </a:p>
        </p:txBody>
      </p:sp>
      <p:sp>
        <p:nvSpPr>
          <p:cNvPr id="4" name="Date Placeholder 3"/>
          <p:cNvSpPr>
            <a:spLocks noGrp="1"/>
          </p:cNvSpPr>
          <p:nvPr>
            <p:ph type="dt" sz="half" idx="10"/>
          </p:nvPr>
        </p:nvSpPr>
        <p:spPr/>
        <p:txBody>
          <a:bodyPr/>
          <a:lstStyle/>
          <a:p>
            <a:fld id="{DB66A6B7-2880-4E6A-8E0E-BEBFA763B7F3}" type="datetime1">
              <a:rPr lang="de-CH" smtClean="0"/>
              <a:t>16.06.2026</a:t>
            </a:fld>
            <a:endParaRPr lang="en-US"/>
          </a:p>
        </p:txBody>
      </p:sp>
      <p:sp>
        <p:nvSpPr>
          <p:cNvPr id="5" name="Footer Placeholder 4"/>
          <p:cNvSpPr>
            <a:spLocks noGrp="1"/>
          </p:cNvSpPr>
          <p:nvPr>
            <p:ph type="ftr" sz="quarter" idx="11"/>
          </p:nvPr>
        </p:nvSpPr>
        <p:spPr/>
        <p:txBody>
          <a:bodyPr/>
          <a:lstStyle/>
          <a:p>
            <a:r>
              <a:rPr lang="de-CH"/>
              <a:t>St. Gallen am 21.3.2017 - Lebensplanung für Fortgeschrittene - Dr. Markus Müller</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de-CH"/>
              <a:t>Mastertitelformat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US"/>
          </a:p>
        </p:txBody>
      </p:sp>
      <p:sp>
        <p:nvSpPr>
          <p:cNvPr id="4" name="Date Placeholder 3"/>
          <p:cNvSpPr>
            <a:spLocks noGrp="1"/>
          </p:cNvSpPr>
          <p:nvPr>
            <p:ph type="dt" sz="half" idx="10"/>
          </p:nvPr>
        </p:nvSpPr>
        <p:spPr/>
        <p:txBody>
          <a:bodyPr/>
          <a:lstStyle/>
          <a:p>
            <a:fld id="{B343CF14-7950-48B8-98D5-139A3356C95E}" type="datetime1">
              <a:rPr lang="de-CH" smtClean="0"/>
              <a:t>16.06.2026</a:t>
            </a:fld>
            <a:endParaRPr lang="en-US"/>
          </a:p>
        </p:txBody>
      </p:sp>
      <p:sp>
        <p:nvSpPr>
          <p:cNvPr id="5" name="Footer Placeholder 4"/>
          <p:cNvSpPr>
            <a:spLocks noGrp="1"/>
          </p:cNvSpPr>
          <p:nvPr>
            <p:ph type="ftr" sz="quarter" idx="11"/>
          </p:nvPr>
        </p:nvSpPr>
        <p:spPr/>
        <p:txBody>
          <a:bodyPr/>
          <a:lstStyle/>
          <a:p>
            <a:r>
              <a:rPr lang="de-CH"/>
              <a:t>St. Gallen am 21.3.2017 - Lebensplanung für Fortgeschrittene - Dr. Markus Müller</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3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46149FDE-3B07-4311-A7A6-6EE3D4CD840C}" type="datetime1">
              <a:rPr lang="de-CH" smtClean="0"/>
              <a:t>16.06.2026</a:t>
            </a:fld>
            <a:endParaRPr lang="de-CH"/>
          </a:p>
        </p:txBody>
      </p:sp>
      <p:sp>
        <p:nvSpPr>
          <p:cNvPr id="5" name="Fußzeilenplatzhalter 4"/>
          <p:cNvSpPr>
            <a:spLocks noGrp="1"/>
          </p:cNvSpPr>
          <p:nvPr>
            <p:ph type="ftr" sz="quarter" idx="11"/>
          </p:nvPr>
        </p:nvSpPr>
        <p:spPr/>
        <p:txBody>
          <a:bodyPr/>
          <a:lstStyle/>
          <a:p>
            <a:r>
              <a:rPr lang="de-CH"/>
              <a:t>Gesellschaft und Zukunft  -  Dr. Markus Müller  -  15.  April 2016</a:t>
            </a:r>
          </a:p>
        </p:txBody>
      </p:sp>
      <p:sp>
        <p:nvSpPr>
          <p:cNvPr id="6" name="Foliennummernplatzhalter 5"/>
          <p:cNvSpPr>
            <a:spLocks noGrp="1"/>
          </p:cNvSpPr>
          <p:nvPr>
            <p:ph type="sldNum" sz="quarter" idx="12"/>
          </p:nvPr>
        </p:nvSpPr>
        <p:spPr/>
        <p:txBody>
          <a:bodyPr/>
          <a:lstStyle/>
          <a:p>
            <a:fld id="{77B6F777-45C9-4A87-B665-EE836FD89AB5}" type="slidenum">
              <a:rPr lang="de-CH" smtClean="0"/>
              <a:t>‹Nr.›</a:t>
            </a:fld>
            <a:endParaRPr lang="de-CH"/>
          </a:p>
        </p:txBody>
      </p:sp>
      <p:sp>
        <p:nvSpPr>
          <p:cNvPr id="8" name="Inhaltsplatzhalter 7"/>
          <p:cNvSpPr>
            <a:spLocks noGrp="1"/>
          </p:cNvSpPr>
          <p:nvPr>
            <p:ph sz="quarter" idx="13"/>
          </p:nvPr>
        </p:nvSpPr>
        <p:spPr>
          <a:xfrm>
            <a:off x="7524750" y="1052513"/>
            <a:ext cx="914400" cy="9144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87080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Mastertitelformat bearbeiten</a:t>
            </a:r>
            <a:endParaRPr lang="en-US"/>
          </a:p>
        </p:txBody>
      </p:sp>
      <p:sp>
        <p:nvSpPr>
          <p:cNvPr id="3" name="Content Placehold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US"/>
          </a:p>
        </p:txBody>
      </p:sp>
      <p:sp>
        <p:nvSpPr>
          <p:cNvPr id="4" name="Date Placeholder 3"/>
          <p:cNvSpPr>
            <a:spLocks noGrp="1"/>
          </p:cNvSpPr>
          <p:nvPr>
            <p:ph type="dt" sz="half" idx="10"/>
          </p:nvPr>
        </p:nvSpPr>
        <p:spPr/>
        <p:txBody>
          <a:bodyPr/>
          <a:lstStyle/>
          <a:p>
            <a:fld id="{CF2C883A-6107-47F9-9092-4B00A0664798}" type="datetime1">
              <a:rPr lang="de-CH" smtClean="0"/>
              <a:t>16.06.2026</a:t>
            </a:fld>
            <a:endParaRPr lang="en-US"/>
          </a:p>
        </p:txBody>
      </p:sp>
      <p:sp>
        <p:nvSpPr>
          <p:cNvPr id="5" name="Footer Placeholder 4"/>
          <p:cNvSpPr>
            <a:spLocks noGrp="1"/>
          </p:cNvSpPr>
          <p:nvPr>
            <p:ph type="ftr" sz="quarter" idx="11"/>
          </p:nvPr>
        </p:nvSpPr>
        <p:spPr/>
        <p:txBody>
          <a:bodyPr/>
          <a:lstStyle/>
          <a:p>
            <a:r>
              <a:rPr lang="de-CH"/>
              <a:t>St. Gallen am 21.3.2017 - Lebensplanung für Fortgeschrittene - Dr. Markus Müller</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de-CH"/>
              <a:t>Mastertitelformat bearbeiten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e Placeholder 3"/>
          <p:cNvSpPr>
            <a:spLocks noGrp="1"/>
          </p:cNvSpPr>
          <p:nvPr>
            <p:ph type="dt" sz="half" idx="10"/>
          </p:nvPr>
        </p:nvSpPr>
        <p:spPr/>
        <p:txBody>
          <a:bodyPr/>
          <a:lstStyle/>
          <a:p>
            <a:fld id="{3401CF92-9D63-4D43-AA7C-01491B3515D4}" type="datetime1">
              <a:rPr lang="de-CH" smtClean="0"/>
              <a:t>16.06.2026</a:t>
            </a:fld>
            <a:endParaRPr lang="en-US"/>
          </a:p>
        </p:txBody>
      </p:sp>
      <p:sp>
        <p:nvSpPr>
          <p:cNvPr id="5" name="Footer Placeholder 4"/>
          <p:cNvSpPr>
            <a:spLocks noGrp="1"/>
          </p:cNvSpPr>
          <p:nvPr>
            <p:ph type="ftr" sz="quarter" idx="11"/>
          </p:nvPr>
        </p:nvSpPr>
        <p:spPr/>
        <p:txBody>
          <a:bodyPr/>
          <a:lstStyle/>
          <a:p>
            <a:r>
              <a:rPr lang="de-CH"/>
              <a:t>St. Gallen am 21.3.2017 - Lebensplanung für Fortgeschrittene - Dr. Markus Müller</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Mastertitelformat bearbeiten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US" dirty="0"/>
          </a:p>
        </p:txBody>
      </p:sp>
      <p:sp>
        <p:nvSpPr>
          <p:cNvPr id="5" name="Date Placeholder 4"/>
          <p:cNvSpPr>
            <a:spLocks noGrp="1"/>
          </p:cNvSpPr>
          <p:nvPr>
            <p:ph type="dt" sz="half" idx="10"/>
          </p:nvPr>
        </p:nvSpPr>
        <p:spPr/>
        <p:txBody>
          <a:bodyPr/>
          <a:lstStyle/>
          <a:p>
            <a:fld id="{9E5D1F64-3059-42D4-AF61-14A3829E8D74}" type="datetime1">
              <a:rPr lang="de-CH" smtClean="0"/>
              <a:t>16.06.2026</a:t>
            </a:fld>
            <a:endParaRPr lang="en-US"/>
          </a:p>
        </p:txBody>
      </p:sp>
      <p:sp>
        <p:nvSpPr>
          <p:cNvPr id="6" name="Footer Placeholder 5"/>
          <p:cNvSpPr>
            <a:spLocks noGrp="1"/>
          </p:cNvSpPr>
          <p:nvPr>
            <p:ph type="ftr" sz="quarter" idx="11"/>
          </p:nvPr>
        </p:nvSpPr>
        <p:spPr/>
        <p:txBody>
          <a:bodyPr/>
          <a:lstStyle/>
          <a:p>
            <a:r>
              <a:rPr lang="de-CH"/>
              <a:t>St. Gallen am 21.3.2017 - Lebensplanung für Fortgeschrittene - Dr. Markus Müller</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CH"/>
              <a:t>Mastertitelformat bearbeiten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US"/>
          </a:p>
        </p:txBody>
      </p:sp>
      <p:sp>
        <p:nvSpPr>
          <p:cNvPr id="7" name="Date Placeholder 6"/>
          <p:cNvSpPr>
            <a:spLocks noGrp="1"/>
          </p:cNvSpPr>
          <p:nvPr>
            <p:ph type="dt" sz="half" idx="10"/>
          </p:nvPr>
        </p:nvSpPr>
        <p:spPr/>
        <p:txBody>
          <a:bodyPr/>
          <a:lstStyle/>
          <a:p>
            <a:fld id="{9108DEF9-1CBA-48BA-A9ED-BB4A27FCE8DE}" type="datetime1">
              <a:rPr lang="de-CH" smtClean="0"/>
              <a:t>16.06.2026</a:t>
            </a:fld>
            <a:endParaRPr lang="en-US"/>
          </a:p>
        </p:txBody>
      </p:sp>
      <p:sp>
        <p:nvSpPr>
          <p:cNvPr id="8" name="Footer Placeholder 7"/>
          <p:cNvSpPr>
            <a:spLocks noGrp="1"/>
          </p:cNvSpPr>
          <p:nvPr>
            <p:ph type="ftr" sz="quarter" idx="11"/>
          </p:nvPr>
        </p:nvSpPr>
        <p:spPr/>
        <p:txBody>
          <a:bodyPr/>
          <a:lstStyle/>
          <a:p>
            <a:r>
              <a:rPr lang="de-CH"/>
              <a:t>St. Gallen am 21.3.2017 - Lebensplanung für Fortgeschrittene - Dr. Markus Müller</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Mastertitelformat bearbeiten</a:t>
            </a:r>
            <a:endParaRPr lang="en-US"/>
          </a:p>
        </p:txBody>
      </p:sp>
      <p:sp>
        <p:nvSpPr>
          <p:cNvPr id="3" name="Date Placeholder 2"/>
          <p:cNvSpPr>
            <a:spLocks noGrp="1"/>
          </p:cNvSpPr>
          <p:nvPr>
            <p:ph type="dt" sz="half" idx="10"/>
          </p:nvPr>
        </p:nvSpPr>
        <p:spPr/>
        <p:txBody>
          <a:bodyPr/>
          <a:lstStyle/>
          <a:p>
            <a:fld id="{D2961642-01F3-4651-9CF7-C1F3707DC45C}" type="datetime1">
              <a:rPr lang="de-CH" smtClean="0"/>
              <a:t>16.06.2026</a:t>
            </a:fld>
            <a:endParaRPr lang="en-US"/>
          </a:p>
        </p:txBody>
      </p:sp>
      <p:sp>
        <p:nvSpPr>
          <p:cNvPr id="4" name="Footer Placeholder 3"/>
          <p:cNvSpPr>
            <a:spLocks noGrp="1"/>
          </p:cNvSpPr>
          <p:nvPr>
            <p:ph type="ftr" sz="quarter" idx="11"/>
          </p:nvPr>
        </p:nvSpPr>
        <p:spPr/>
        <p:txBody>
          <a:bodyPr/>
          <a:lstStyle/>
          <a:p>
            <a:r>
              <a:rPr lang="de-CH"/>
              <a:t>St. Gallen am 21.3.2017 - Lebensplanung für Fortgeschrittene - Dr. Markus Müller</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01CDC-BC42-4134-9D4F-A0506533FA12}" type="datetime1">
              <a:rPr lang="de-CH" smtClean="0"/>
              <a:t>16.06.2026</a:t>
            </a:fld>
            <a:endParaRPr lang="en-US"/>
          </a:p>
        </p:txBody>
      </p:sp>
      <p:sp>
        <p:nvSpPr>
          <p:cNvPr id="3" name="Footer Placeholder 2"/>
          <p:cNvSpPr>
            <a:spLocks noGrp="1"/>
          </p:cNvSpPr>
          <p:nvPr>
            <p:ph type="ftr" sz="quarter" idx="11"/>
          </p:nvPr>
        </p:nvSpPr>
        <p:spPr/>
        <p:txBody>
          <a:bodyPr/>
          <a:lstStyle/>
          <a:p>
            <a:r>
              <a:rPr lang="de-CH"/>
              <a:t>St. Gallen am 21.3.2017 - Lebensplanung für Fortgeschrittene - Dr. Markus Müller</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de-CH"/>
              <a:t>Mastertitelformat bearbeiten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e Placeholder 4"/>
          <p:cNvSpPr>
            <a:spLocks noGrp="1"/>
          </p:cNvSpPr>
          <p:nvPr>
            <p:ph type="dt" sz="half" idx="10"/>
          </p:nvPr>
        </p:nvSpPr>
        <p:spPr/>
        <p:txBody>
          <a:bodyPr/>
          <a:lstStyle/>
          <a:p>
            <a:fld id="{E0B737B9-AC29-4590-9EF0-9C47A5D11C89}" type="datetime1">
              <a:rPr lang="de-CH" smtClean="0"/>
              <a:t>16.06.2026</a:t>
            </a:fld>
            <a:endParaRPr lang="en-US"/>
          </a:p>
        </p:txBody>
      </p:sp>
      <p:sp>
        <p:nvSpPr>
          <p:cNvPr id="6" name="Footer Placeholder 5"/>
          <p:cNvSpPr>
            <a:spLocks noGrp="1"/>
          </p:cNvSpPr>
          <p:nvPr>
            <p:ph type="ftr" sz="quarter" idx="11"/>
          </p:nvPr>
        </p:nvSpPr>
        <p:spPr/>
        <p:txBody>
          <a:bodyPr/>
          <a:lstStyle/>
          <a:p>
            <a:r>
              <a:rPr lang="de-CH"/>
              <a:t>St. Gallen am 21.3.2017 - Lebensplanung für Fortgeschrittene - Dr. Markus Müller</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‹Nr.›</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de-CH"/>
              <a:t>Mastertitelformat bearbeiten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a:t>Bild auf Platzhalter ziehen oder durch Klicken auf Symbol hinzufügen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8" name="Date Placeholder 7"/>
          <p:cNvSpPr>
            <a:spLocks noGrp="1"/>
          </p:cNvSpPr>
          <p:nvPr>
            <p:ph type="dt" sz="half" idx="10"/>
          </p:nvPr>
        </p:nvSpPr>
        <p:spPr/>
        <p:txBody>
          <a:bodyPr/>
          <a:lstStyle/>
          <a:p>
            <a:fld id="{FABB33D2-48D2-47E5-9438-577D990265A6}" type="datetime1">
              <a:rPr lang="de-CH" smtClean="0"/>
              <a:t>16.06.2026</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‹Nr.›</a:t>
            </a:fld>
            <a:endParaRPr lang="en-US" dirty="0"/>
          </a:p>
        </p:txBody>
      </p:sp>
      <p:sp>
        <p:nvSpPr>
          <p:cNvPr id="10" name="Footer Placeholder 9"/>
          <p:cNvSpPr>
            <a:spLocks noGrp="1"/>
          </p:cNvSpPr>
          <p:nvPr>
            <p:ph type="ftr" sz="quarter" idx="12"/>
          </p:nvPr>
        </p:nvSpPr>
        <p:spPr/>
        <p:txBody>
          <a:bodyPr/>
          <a:lstStyle/>
          <a:p>
            <a:r>
              <a:rPr lang="de-CH"/>
              <a:t>St. Gallen am 21.3.2017 - Lebensplanung für Fortgeschrittene - Dr. Markus Müller</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de-CH"/>
              <a:t>Mastertitelformat bearbeiten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‹Nr.›</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de-CH"/>
              <a:t>St. Gallen am 21.3.2017 - Lebensplanung für Fortgeschrittene - Dr. Markus Müller</a:t>
            </a: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63AEE2F-03D2-493D-95FC-334CC3B3D615}" type="datetime1">
              <a:rPr lang="de-CH" smtClean="0"/>
              <a:t>16.06.2026</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42900" y="240804"/>
            <a:ext cx="8458199" cy="6401753"/>
          </a:xfrm>
          <a:prstGeom prst="rect">
            <a:avLst/>
          </a:prstGeom>
        </p:spPr>
        <p:txBody>
          <a:bodyPr wrap="square">
            <a:spAutoFit/>
          </a:bodyPr>
          <a:lstStyle/>
          <a:p>
            <a:pPr algn="ctr"/>
            <a:r>
              <a:rPr lang="de-DE" sz="5400" b="1" i="1" dirty="0">
                <a:solidFill>
                  <a:srgbClr val="FF0000"/>
                </a:solidFill>
              </a:rPr>
              <a:t>Herzlich willkommen</a:t>
            </a:r>
          </a:p>
          <a:p>
            <a:pPr algn="ctr"/>
            <a:endParaRPr lang="de-CH" sz="2000" b="1" i="1" dirty="0">
              <a:solidFill>
                <a:srgbClr val="3E884E"/>
              </a:solidFill>
            </a:endParaRPr>
          </a:p>
          <a:p>
            <a:r>
              <a:rPr lang="de-DE" sz="3200" b="1" i="1" dirty="0">
                <a:solidFill>
                  <a:srgbClr val="FF0000"/>
                </a:solidFill>
              </a:rPr>
              <a:t>zum Thema</a:t>
            </a:r>
            <a:br>
              <a:rPr lang="de-DE" sz="4400" b="1" i="1" dirty="0">
                <a:solidFill>
                  <a:srgbClr val="3E884E"/>
                </a:solidFill>
              </a:rPr>
            </a:br>
            <a:r>
              <a:rPr lang="de-DE" sz="4400" b="1" i="1" dirty="0">
                <a:solidFill>
                  <a:srgbClr val="3E884E"/>
                </a:solidFill>
              </a:rPr>
              <a:t>Acht </a:t>
            </a:r>
            <a:r>
              <a:rPr lang="de-DE" sz="4000" b="1" dirty="0">
                <a:solidFill>
                  <a:srgbClr val="3E884E"/>
                </a:solidFill>
              </a:rPr>
              <a:t>Schlüssel zu einem </a:t>
            </a:r>
            <a:br>
              <a:rPr lang="de-DE" sz="4000" b="1" dirty="0">
                <a:solidFill>
                  <a:srgbClr val="3E884E"/>
                </a:solidFill>
              </a:rPr>
            </a:br>
            <a:r>
              <a:rPr lang="de-DE" sz="4000" b="1" dirty="0">
                <a:solidFill>
                  <a:srgbClr val="3E884E"/>
                </a:solidFill>
              </a:rPr>
              <a:t>innerlich gesunden</a:t>
            </a:r>
            <a:br>
              <a:rPr lang="de-DE" sz="4000" b="1" dirty="0">
                <a:solidFill>
                  <a:srgbClr val="3E884E"/>
                </a:solidFill>
              </a:rPr>
            </a:br>
            <a:r>
              <a:rPr lang="de-DE" sz="4000" b="1" dirty="0">
                <a:solidFill>
                  <a:srgbClr val="3E884E"/>
                </a:solidFill>
              </a:rPr>
              <a:t>Älterwerden</a:t>
            </a:r>
            <a:br>
              <a:rPr lang="de-DE" sz="3600" b="1" dirty="0">
                <a:solidFill>
                  <a:srgbClr val="3E884E"/>
                </a:solidFill>
              </a:rPr>
            </a:br>
            <a:endParaRPr lang="de-DE" sz="3600" b="1" dirty="0">
              <a:solidFill>
                <a:srgbClr val="3E884E"/>
              </a:solidFill>
            </a:endParaRPr>
          </a:p>
          <a:p>
            <a:r>
              <a:rPr lang="de-DE" sz="2800" b="1" dirty="0"/>
              <a:t>Workshop am VFMG-Tag 60+</a:t>
            </a:r>
          </a:p>
          <a:p>
            <a:pPr marL="180975"/>
            <a:r>
              <a:rPr lang="de-DE" sz="2800" dirty="0">
                <a:solidFill>
                  <a:srgbClr val="7030A0"/>
                </a:solidFill>
              </a:rPr>
              <a:t>Strengelbach</a:t>
            </a:r>
          </a:p>
          <a:p>
            <a:r>
              <a:rPr lang="de-DE" sz="2800" b="1" dirty="0"/>
              <a:t>17. Juni 2026</a:t>
            </a:r>
          </a:p>
          <a:p>
            <a:endParaRPr lang="de-DE" sz="2000" b="1" dirty="0"/>
          </a:p>
          <a:p>
            <a:r>
              <a:rPr lang="de-DE" sz="2000" b="1" dirty="0"/>
              <a:t>Moderation: </a:t>
            </a:r>
            <a:br>
              <a:rPr lang="de-DE" sz="2000" b="1" dirty="0"/>
            </a:br>
            <a:r>
              <a:rPr lang="de-DE" sz="2000" b="1" dirty="0"/>
              <a:t>Dr. Markus Müller</a:t>
            </a:r>
            <a:endParaRPr lang="de-CH" sz="2000" dirty="0"/>
          </a:p>
        </p:txBody>
      </p:sp>
      <p:pic>
        <p:nvPicPr>
          <p:cNvPr id="2" name="F9492DF3-E107-4A8A-97AC-C46C700D4975" descr="IMG_3152.jpg">
            <a:extLst>
              <a:ext uri="{FF2B5EF4-FFF2-40B4-BE49-F238E27FC236}">
                <a16:creationId xmlns:a16="http://schemas.microsoft.com/office/drawing/2014/main" id="{9DFEBB75-15D1-CE2B-9F58-C6771182271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54639" y="2923367"/>
            <a:ext cx="2876080" cy="383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a:extLst>
              <a:ext uri="{FF2B5EF4-FFF2-40B4-BE49-F238E27FC236}">
                <a16:creationId xmlns:a16="http://schemas.microsoft.com/office/drawing/2014/main" id="{AC7144A7-47CB-E1A0-810B-4BBB969A0DBD}"/>
              </a:ext>
            </a:extLst>
          </p:cNvPr>
          <p:cNvPicPr>
            <a:picLocks noChangeAspect="1"/>
          </p:cNvPicPr>
          <p:nvPr/>
        </p:nvPicPr>
        <p:blipFill>
          <a:blip r:embed="rId3"/>
          <a:stretch>
            <a:fillRect/>
          </a:stretch>
        </p:blipFill>
        <p:spPr>
          <a:xfrm>
            <a:off x="6796090" y="1113800"/>
            <a:ext cx="2241305" cy="1384073"/>
          </a:xfrm>
          <a:prstGeom prst="rect">
            <a:avLst/>
          </a:prstGeom>
        </p:spPr>
      </p:pic>
    </p:spTree>
    <p:extLst>
      <p:ext uri="{BB962C8B-B14F-4D97-AF65-F5344CB8AC3E}">
        <p14:creationId xmlns:p14="http://schemas.microsoft.com/office/powerpoint/2010/main" val="1146257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34416" y="108065"/>
            <a:ext cx="288862" cy="646331"/>
          </a:xfrm>
          <a:prstGeom prst="rect">
            <a:avLst/>
          </a:prstGeom>
          <a:noFill/>
        </p:spPr>
        <p:txBody>
          <a:bodyPr wrap="none" rtlCol="0">
            <a:spAutoFit/>
          </a:bodyPr>
          <a:lstStyle/>
          <a:p>
            <a:r>
              <a:rPr lang="de-CH" sz="3600" b="1">
                <a:solidFill>
                  <a:srgbClr val="FF0000"/>
                </a:solidFill>
              </a:rPr>
              <a:t> </a:t>
            </a:r>
            <a:endParaRPr lang="de-DE" sz="3600" b="1" dirty="0">
              <a:solidFill>
                <a:srgbClr val="FF0000"/>
              </a:solidFill>
            </a:endParaRPr>
          </a:p>
        </p:txBody>
      </p:sp>
      <p:sp>
        <p:nvSpPr>
          <p:cNvPr id="9" name="Untertitel 2"/>
          <p:cNvSpPr txBox="1">
            <a:spLocks/>
          </p:cNvSpPr>
          <p:nvPr/>
        </p:nvSpPr>
        <p:spPr>
          <a:xfrm>
            <a:off x="385155" y="96468"/>
            <a:ext cx="7848872" cy="10364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CH" b="1" dirty="0">
                <a:solidFill>
                  <a:srgbClr val="FF0000"/>
                </a:solidFill>
              </a:rPr>
              <a:t>Schlüssel 3: Wissen, wer ich bin – in der eigenen Identität gefestigt</a:t>
            </a:r>
            <a:endParaRPr lang="de-CH" b="1" i="1" dirty="0">
              <a:solidFill>
                <a:srgbClr val="FF0000"/>
              </a:solidFill>
            </a:endParaRPr>
          </a:p>
        </p:txBody>
      </p:sp>
      <p:sp>
        <p:nvSpPr>
          <p:cNvPr id="12" name="Rechteck 11"/>
          <p:cNvSpPr/>
          <p:nvPr/>
        </p:nvSpPr>
        <p:spPr>
          <a:xfrm>
            <a:off x="395536" y="1412776"/>
            <a:ext cx="8208912" cy="57606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000" dirty="0"/>
              <a:t>M e i n           L e b e n</a:t>
            </a:r>
          </a:p>
        </p:txBody>
      </p:sp>
      <p:sp>
        <p:nvSpPr>
          <p:cNvPr id="13" name="Rechteck 12"/>
          <p:cNvSpPr/>
          <p:nvPr/>
        </p:nvSpPr>
        <p:spPr>
          <a:xfrm>
            <a:off x="143508" y="5233833"/>
            <a:ext cx="8856984" cy="88187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000" dirty="0"/>
              <a:t>Zugesprochene Identität</a:t>
            </a:r>
          </a:p>
        </p:txBody>
      </p:sp>
      <p:sp>
        <p:nvSpPr>
          <p:cNvPr id="14" name="Rechteck 13"/>
          <p:cNvSpPr/>
          <p:nvPr/>
        </p:nvSpPr>
        <p:spPr>
          <a:xfrm>
            <a:off x="541883" y="1993473"/>
            <a:ext cx="914400"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a:solidFill>
                  <a:srgbClr val="FF0000"/>
                </a:solidFill>
              </a:rPr>
              <a:t>B</a:t>
            </a:r>
            <a:br>
              <a:rPr lang="de-CH" sz="3600" b="1" dirty="0">
                <a:solidFill>
                  <a:srgbClr val="FF0000"/>
                </a:solidFill>
              </a:rPr>
            </a:br>
            <a:r>
              <a:rPr lang="de-CH" sz="3600" b="1" dirty="0">
                <a:solidFill>
                  <a:srgbClr val="FF0000"/>
                </a:solidFill>
              </a:rPr>
              <a:t>e</a:t>
            </a:r>
            <a:br>
              <a:rPr lang="de-CH" sz="3600" b="1" dirty="0">
                <a:solidFill>
                  <a:srgbClr val="FF0000"/>
                </a:solidFill>
              </a:rPr>
            </a:br>
            <a:r>
              <a:rPr lang="de-CH" sz="3600" b="1" dirty="0">
                <a:solidFill>
                  <a:srgbClr val="FF0000"/>
                </a:solidFill>
              </a:rPr>
              <a:t>r</a:t>
            </a:r>
            <a:br>
              <a:rPr lang="de-CH" sz="3600" b="1" dirty="0">
                <a:solidFill>
                  <a:srgbClr val="FF0000"/>
                </a:solidFill>
              </a:rPr>
            </a:br>
            <a:r>
              <a:rPr lang="de-CH" sz="3600" b="1" dirty="0">
                <a:solidFill>
                  <a:srgbClr val="FF0000"/>
                </a:solidFill>
              </a:rPr>
              <a:t>u</a:t>
            </a:r>
            <a:br>
              <a:rPr lang="de-CH" sz="3600" b="1" dirty="0">
                <a:solidFill>
                  <a:srgbClr val="FF0000"/>
                </a:solidFill>
              </a:rPr>
            </a:br>
            <a:r>
              <a:rPr lang="de-CH" sz="3600" b="1" dirty="0">
                <a:solidFill>
                  <a:srgbClr val="FF0000"/>
                </a:solidFill>
              </a:rPr>
              <a:t>f</a:t>
            </a:r>
          </a:p>
        </p:txBody>
      </p:sp>
      <p:sp>
        <p:nvSpPr>
          <p:cNvPr id="15" name="Rechteck 14"/>
          <p:cNvSpPr/>
          <p:nvPr/>
        </p:nvSpPr>
        <p:spPr>
          <a:xfrm>
            <a:off x="1854658" y="1993473"/>
            <a:ext cx="914400"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rgbClr val="FF0000"/>
                </a:solidFill>
              </a:rPr>
              <a:t>L </a:t>
            </a:r>
            <a:br>
              <a:rPr lang="de-CH" sz="2400" b="1" dirty="0">
                <a:solidFill>
                  <a:srgbClr val="FF0000"/>
                </a:solidFill>
              </a:rPr>
            </a:br>
            <a:r>
              <a:rPr lang="de-CH" sz="2400" b="1" dirty="0">
                <a:solidFill>
                  <a:srgbClr val="FF0000"/>
                </a:solidFill>
              </a:rPr>
              <a:t>e</a:t>
            </a:r>
          </a:p>
          <a:p>
            <a:pPr algn="ctr"/>
            <a:r>
              <a:rPr lang="de-CH" sz="2400" b="1" dirty="0">
                <a:solidFill>
                  <a:srgbClr val="FF0000"/>
                </a:solidFill>
              </a:rPr>
              <a:t>i</a:t>
            </a:r>
            <a:br>
              <a:rPr lang="de-CH" sz="2400" b="1" dirty="0">
                <a:solidFill>
                  <a:srgbClr val="FF0000"/>
                </a:solidFill>
              </a:rPr>
            </a:br>
            <a:r>
              <a:rPr lang="de-CH" sz="2400" b="1" dirty="0">
                <a:solidFill>
                  <a:srgbClr val="FF0000"/>
                </a:solidFill>
              </a:rPr>
              <a:t>s</a:t>
            </a:r>
            <a:br>
              <a:rPr lang="de-CH" sz="2400" b="1" dirty="0">
                <a:solidFill>
                  <a:srgbClr val="FF0000"/>
                </a:solidFill>
              </a:rPr>
            </a:br>
            <a:r>
              <a:rPr lang="de-CH" sz="2400" b="1" dirty="0">
                <a:solidFill>
                  <a:srgbClr val="FF0000"/>
                </a:solidFill>
              </a:rPr>
              <a:t>t</a:t>
            </a:r>
            <a:br>
              <a:rPr lang="de-CH" sz="2400" b="1" dirty="0">
                <a:solidFill>
                  <a:srgbClr val="FF0000"/>
                </a:solidFill>
              </a:rPr>
            </a:br>
            <a:r>
              <a:rPr lang="de-CH" sz="2400" b="1" dirty="0">
                <a:solidFill>
                  <a:srgbClr val="FF0000"/>
                </a:solidFill>
              </a:rPr>
              <a:t>u</a:t>
            </a:r>
            <a:br>
              <a:rPr lang="de-CH" sz="2400" b="1" dirty="0">
                <a:solidFill>
                  <a:srgbClr val="FF0000"/>
                </a:solidFill>
              </a:rPr>
            </a:br>
            <a:r>
              <a:rPr lang="de-CH" sz="2400" b="1" dirty="0">
                <a:solidFill>
                  <a:srgbClr val="FF0000"/>
                </a:solidFill>
              </a:rPr>
              <a:t>n</a:t>
            </a:r>
            <a:br>
              <a:rPr lang="de-CH" sz="2400" b="1" dirty="0">
                <a:solidFill>
                  <a:srgbClr val="FF0000"/>
                </a:solidFill>
              </a:rPr>
            </a:br>
            <a:r>
              <a:rPr lang="de-CH" sz="2400" b="1" dirty="0">
                <a:solidFill>
                  <a:srgbClr val="FF0000"/>
                </a:solidFill>
              </a:rPr>
              <a:t>g</a:t>
            </a:r>
          </a:p>
        </p:txBody>
      </p:sp>
      <p:sp>
        <p:nvSpPr>
          <p:cNvPr id="16" name="Rechteck 15"/>
          <p:cNvSpPr/>
          <p:nvPr/>
        </p:nvSpPr>
        <p:spPr>
          <a:xfrm>
            <a:off x="3189558" y="1988840"/>
            <a:ext cx="914400"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rgbClr val="FF0000"/>
                </a:solidFill>
              </a:rPr>
              <a:t>H</a:t>
            </a:r>
          </a:p>
          <a:p>
            <a:pPr algn="ctr"/>
            <a:r>
              <a:rPr lang="de-CH" sz="2400" b="1" dirty="0">
                <a:solidFill>
                  <a:srgbClr val="FF0000"/>
                </a:solidFill>
              </a:rPr>
              <a:t>e</a:t>
            </a:r>
          </a:p>
          <a:p>
            <a:pPr algn="ctr"/>
            <a:r>
              <a:rPr lang="de-CH" sz="2400" b="1" dirty="0">
                <a:solidFill>
                  <a:srgbClr val="FF0000"/>
                </a:solidFill>
              </a:rPr>
              <a:t>r</a:t>
            </a:r>
          </a:p>
          <a:p>
            <a:pPr algn="ctr"/>
            <a:r>
              <a:rPr lang="de-CH" sz="2400" b="1" dirty="0">
                <a:solidFill>
                  <a:srgbClr val="FF0000"/>
                </a:solidFill>
              </a:rPr>
              <a:t>k</a:t>
            </a:r>
          </a:p>
          <a:p>
            <a:pPr algn="ctr"/>
            <a:r>
              <a:rPr lang="de-CH" sz="2400" b="1" dirty="0">
                <a:solidFill>
                  <a:srgbClr val="FF0000"/>
                </a:solidFill>
              </a:rPr>
              <a:t>u</a:t>
            </a:r>
          </a:p>
          <a:p>
            <a:pPr algn="ctr"/>
            <a:r>
              <a:rPr lang="de-CH" sz="2400" b="1" dirty="0">
                <a:solidFill>
                  <a:srgbClr val="FF0000"/>
                </a:solidFill>
              </a:rPr>
              <a:t>n</a:t>
            </a:r>
          </a:p>
          <a:p>
            <a:pPr algn="ctr"/>
            <a:r>
              <a:rPr lang="de-CH" sz="2400" b="1" dirty="0">
                <a:solidFill>
                  <a:srgbClr val="FF0000"/>
                </a:solidFill>
              </a:rPr>
              <a:t>f</a:t>
            </a:r>
          </a:p>
          <a:p>
            <a:pPr algn="ctr"/>
            <a:r>
              <a:rPr lang="de-CH" sz="2400" b="1" dirty="0">
                <a:solidFill>
                  <a:srgbClr val="FF0000"/>
                </a:solidFill>
              </a:rPr>
              <a:t>t</a:t>
            </a:r>
          </a:p>
        </p:txBody>
      </p:sp>
      <p:sp>
        <p:nvSpPr>
          <p:cNvPr id="17" name="Rechteck 16"/>
          <p:cNvSpPr/>
          <p:nvPr/>
        </p:nvSpPr>
        <p:spPr>
          <a:xfrm>
            <a:off x="4621494" y="1993473"/>
            <a:ext cx="914400"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a:solidFill>
                  <a:srgbClr val="FF0000"/>
                </a:solidFill>
              </a:rPr>
              <a:t>B</a:t>
            </a:r>
            <a:br>
              <a:rPr lang="de-CH" sz="3600" b="1" dirty="0">
                <a:solidFill>
                  <a:srgbClr val="FF0000"/>
                </a:solidFill>
              </a:rPr>
            </a:br>
            <a:r>
              <a:rPr lang="de-CH" sz="3600" b="1" dirty="0">
                <a:solidFill>
                  <a:srgbClr val="FF0000"/>
                </a:solidFill>
              </a:rPr>
              <a:t>e</a:t>
            </a:r>
            <a:br>
              <a:rPr lang="de-CH" sz="3600" b="1" dirty="0">
                <a:solidFill>
                  <a:srgbClr val="FF0000"/>
                </a:solidFill>
              </a:rPr>
            </a:br>
            <a:r>
              <a:rPr lang="de-CH" sz="3600" b="1" dirty="0">
                <a:solidFill>
                  <a:srgbClr val="FF0000"/>
                </a:solidFill>
              </a:rPr>
              <a:t>s</a:t>
            </a:r>
            <a:br>
              <a:rPr lang="de-CH" sz="3600" b="1" dirty="0">
                <a:solidFill>
                  <a:srgbClr val="FF0000"/>
                </a:solidFill>
              </a:rPr>
            </a:br>
            <a:r>
              <a:rPr lang="de-CH" sz="3600" b="1" dirty="0">
                <a:solidFill>
                  <a:srgbClr val="FF0000"/>
                </a:solidFill>
              </a:rPr>
              <a:t>i</a:t>
            </a:r>
            <a:br>
              <a:rPr lang="de-CH" sz="3600" b="1" dirty="0">
                <a:solidFill>
                  <a:srgbClr val="FF0000"/>
                </a:solidFill>
              </a:rPr>
            </a:br>
            <a:r>
              <a:rPr lang="de-CH" sz="3600" b="1" dirty="0">
                <a:solidFill>
                  <a:srgbClr val="FF0000"/>
                </a:solidFill>
              </a:rPr>
              <a:t>t</a:t>
            </a:r>
            <a:br>
              <a:rPr lang="de-CH" sz="3600" b="1" dirty="0">
                <a:solidFill>
                  <a:srgbClr val="FF0000"/>
                </a:solidFill>
              </a:rPr>
            </a:br>
            <a:r>
              <a:rPr lang="de-CH" sz="3600" b="1" dirty="0">
                <a:solidFill>
                  <a:srgbClr val="FF0000"/>
                </a:solidFill>
              </a:rPr>
              <a:t>z</a:t>
            </a:r>
          </a:p>
        </p:txBody>
      </p:sp>
      <p:sp>
        <p:nvSpPr>
          <p:cNvPr id="18" name="Rechteck 17"/>
          <p:cNvSpPr/>
          <p:nvPr/>
        </p:nvSpPr>
        <p:spPr>
          <a:xfrm>
            <a:off x="5987008" y="1993473"/>
            <a:ext cx="914400"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b="1" dirty="0">
                <a:solidFill>
                  <a:srgbClr val="FF0000"/>
                </a:solidFill>
              </a:rPr>
              <a:t>A</a:t>
            </a:r>
            <a:br>
              <a:rPr lang="de-CH" sz="2800" b="1" dirty="0">
                <a:solidFill>
                  <a:srgbClr val="FF0000"/>
                </a:solidFill>
              </a:rPr>
            </a:br>
            <a:r>
              <a:rPr lang="de-CH" sz="2800" b="1" dirty="0">
                <a:solidFill>
                  <a:srgbClr val="FF0000"/>
                </a:solidFill>
              </a:rPr>
              <a:t>u</a:t>
            </a:r>
            <a:br>
              <a:rPr lang="de-CH" sz="2800" b="1" dirty="0">
                <a:solidFill>
                  <a:srgbClr val="FF0000"/>
                </a:solidFill>
              </a:rPr>
            </a:br>
            <a:r>
              <a:rPr lang="de-CH" sz="2800" b="1" dirty="0">
                <a:solidFill>
                  <a:srgbClr val="FF0000"/>
                </a:solidFill>
              </a:rPr>
              <a:t>s</a:t>
            </a:r>
            <a:br>
              <a:rPr lang="de-CH" sz="2800" b="1" dirty="0">
                <a:solidFill>
                  <a:srgbClr val="FF0000"/>
                </a:solidFill>
              </a:rPr>
            </a:br>
            <a:r>
              <a:rPr lang="de-CH" sz="2800" b="1" dirty="0" err="1">
                <a:solidFill>
                  <a:srgbClr val="FF0000"/>
                </a:solidFill>
              </a:rPr>
              <a:t>s</a:t>
            </a:r>
            <a:br>
              <a:rPr lang="de-CH" sz="2800" b="1" dirty="0">
                <a:solidFill>
                  <a:srgbClr val="FF0000"/>
                </a:solidFill>
              </a:rPr>
            </a:br>
            <a:r>
              <a:rPr lang="de-CH" sz="2800" b="1" dirty="0">
                <a:solidFill>
                  <a:srgbClr val="FF0000"/>
                </a:solidFill>
              </a:rPr>
              <a:t>e</a:t>
            </a:r>
            <a:br>
              <a:rPr lang="de-CH" sz="2800" b="1" dirty="0">
                <a:solidFill>
                  <a:srgbClr val="FF0000"/>
                </a:solidFill>
              </a:rPr>
            </a:br>
            <a:r>
              <a:rPr lang="de-CH" sz="2800" b="1" dirty="0">
                <a:solidFill>
                  <a:srgbClr val="FF0000"/>
                </a:solidFill>
              </a:rPr>
              <a:t>h</a:t>
            </a:r>
            <a:br>
              <a:rPr lang="de-CH" sz="2800" b="1" dirty="0">
                <a:solidFill>
                  <a:srgbClr val="FF0000"/>
                </a:solidFill>
              </a:rPr>
            </a:br>
            <a:r>
              <a:rPr lang="de-CH" sz="2800" b="1" dirty="0">
                <a:solidFill>
                  <a:srgbClr val="FF0000"/>
                </a:solidFill>
              </a:rPr>
              <a:t>e</a:t>
            </a:r>
            <a:br>
              <a:rPr lang="de-CH" sz="2800" b="1" dirty="0">
                <a:solidFill>
                  <a:srgbClr val="FF0000"/>
                </a:solidFill>
              </a:rPr>
            </a:br>
            <a:r>
              <a:rPr lang="de-CH" sz="2800" b="1" dirty="0">
                <a:solidFill>
                  <a:srgbClr val="FF0000"/>
                </a:solidFill>
              </a:rPr>
              <a:t>n</a:t>
            </a:r>
          </a:p>
        </p:txBody>
      </p:sp>
      <p:sp>
        <p:nvSpPr>
          <p:cNvPr id="20" name="Rechteck 19"/>
          <p:cNvSpPr/>
          <p:nvPr/>
        </p:nvSpPr>
        <p:spPr>
          <a:xfrm>
            <a:off x="7423338" y="1976522"/>
            <a:ext cx="914400"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rgbClr val="FF0000"/>
                </a:solidFill>
              </a:rPr>
              <a:t>B</a:t>
            </a:r>
            <a:br>
              <a:rPr lang="de-CH" sz="2400" b="1" dirty="0">
                <a:solidFill>
                  <a:srgbClr val="FF0000"/>
                </a:solidFill>
              </a:rPr>
            </a:br>
            <a:r>
              <a:rPr lang="de-CH" sz="2400" b="1" dirty="0">
                <a:solidFill>
                  <a:srgbClr val="FF0000"/>
                </a:solidFill>
              </a:rPr>
              <a:t>e</a:t>
            </a:r>
            <a:br>
              <a:rPr lang="de-CH" sz="2400" b="1" dirty="0">
                <a:solidFill>
                  <a:srgbClr val="FF0000"/>
                </a:solidFill>
              </a:rPr>
            </a:br>
            <a:r>
              <a:rPr lang="de-CH" sz="2400" b="1" dirty="0">
                <a:solidFill>
                  <a:srgbClr val="FF0000"/>
                </a:solidFill>
              </a:rPr>
              <a:t>z</a:t>
            </a:r>
            <a:br>
              <a:rPr lang="de-CH" sz="2400" b="1" dirty="0">
                <a:solidFill>
                  <a:srgbClr val="FF0000"/>
                </a:solidFill>
              </a:rPr>
            </a:br>
            <a:r>
              <a:rPr lang="de-CH" sz="2400" b="1" dirty="0">
                <a:solidFill>
                  <a:srgbClr val="FF0000"/>
                </a:solidFill>
              </a:rPr>
              <a:t>i</a:t>
            </a:r>
            <a:br>
              <a:rPr lang="de-CH" sz="2400" b="1" dirty="0">
                <a:solidFill>
                  <a:srgbClr val="FF0000"/>
                </a:solidFill>
              </a:rPr>
            </a:br>
            <a:r>
              <a:rPr lang="de-CH" sz="2400" b="1" dirty="0">
                <a:solidFill>
                  <a:srgbClr val="FF0000"/>
                </a:solidFill>
              </a:rPr>
              <a:t>e</a:t>
            </a:r>
            <a:br>
              <a:rPr lang="de-CH" sz="2400" b="1" dirty="0">
                <a:solidFill>
                  <a:srgbClr val="FF0000"/>
                </a:solidFill>
              </a:rPr>
            </a:br>
            <a:r>
              <a:rPr lang="de-CH" sz="2400" b="1" dirty="0">
                <a:solidFill>
                  <a:srgbClr val="FF0000"/>
                </a:solidFill>
              </a:rPr>
              <a:t>h</a:t>
            </a:r>
            <a:br>
              <a:rPr lang="de-CH" sz="2400" b="1" dirty="0">
                <a:solidFill>
                  <a:srgbClr val="FF0000"/>
                </a:solidFill>
              </a:rPr>
            </a:br>
            <a:r>
              <a:rPr lang="de-CH" sz="2400" b="1" dirty="0">
                <a:solidFill>
                  <a:srgbClr val="FF0000"/>
                </a:solidFill>
              </a:rPr>
              <a:t>u</a:t>
            </a:r>
            <a:br>
              <a:rPr lang="de-CH" sz="2400" b="1" dirty="0">
                <a:solidFill>
                  <a:srgbClr val="FF0000"/>
                </a:solidFill>
              </a:rPr>
            </a:br>
            <a:r>
              <a:rPr lang="de-CH" sz="2400" b="1" dirty="0">
                <a:solidFill>
                  <a:srgbClr val="FF0000"/>
                </a:solidFill>
              </a:rPr>
              <a:t>n</a:t>
            </a:r>
            <a:br>
              <a:rPr lang="de-CH" sz="2400" b="1" dirty="0">
                <a:solidFill>
                  <a:srgbClr val="FF0000"/>
                </a:solidFill>
              </a:rPr>
            </a:br>
            <a:r>
              <a:rPr lang="de-CH" sz="2400" b="1" dirty="0">
                <a:solidFill>
                  <a:srgbClr val="FF0000"/>
                </a:solidFill>
              </a:rPr>
              <a:t>g</a:t>
            </a:r>
          </a:p>
        </p:txBody>
      </p:sp>
      <p:pic>
        <p:nvPicPr>
          <p:cNvPr id="19" name="Grafik 1">
            <a:extLst>
              <a:ext uri="{FF2B5EF4-FFF2-40B4-BE49-F238E27FC236}">
                <a16:creationId xmlns:a16="http://schemas.microsoft.com/office/drawing/2014/main" id="{BA70299B-0DB0-4A21-8794-AB535DFD86B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sp>
        <p:nvSpPr>
          <p:cNvPr id="2" name="Gewitterblitz 1"/>
          <p:cNvSpPr/>
          <p:nvPr/>
        </p:nvSpPr>
        <p:spPr>
          <a:xfrm>
            <a:off x="237017" y="3000375"/>
            <a:ext cx="429733" cy="514350"/>
          </a:xfrm>
          <a:prstGeom prst="lightningBol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Gewitterblitz 20"/>
          <p:cNvSpPr/>
          <p:nvPr/>
        </p:nvSpPr>
        <p:spPr>
          <a:xfrm>
            <a:off x="1618741" y="3707948"/>
            <a:ext cx="429733" cy="514350"/>
          </a:xfrm>
          <a:prstGeom prst="lightningBol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Gewitterblitz 21"/>
          <p:cNvSpPr/>
          <p:nvPr/>
        </p:nvSpPr>
        <p:spPr>
          <a:xfrm>
            <a:off x="2828759" y="2852059"/>
            <a:ext cx="429733" cy="514350"/>
          </a:xfrm>
          <a:prstGeom prst="lightningBol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Gewitterblitz 22"/>
          <p:cNvSpPr/>
          <p:nvPr/>
        </p:nvSpPr>
        <p:spPr>
          <a:xfrm>
            <a:off x="4309591" y="3589162"/>
            <a:ext cx="429733" cy="514350"/>
          </a:xfrm>
          <a:prstGeom prst="lightningBol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Gewitterblitz 23"/>
          <p:cNvSpPr/>
          <p:nvPr/>
        </p:nvSpPr>
        <p:spPr>
          <a:xfrm>
            <a:off x="5772141" y="3255787"/>
            <a:ext cx="429733" cy="514350"/>
          </a:xfrm>
          <a:prstGeom prst="lightningBol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Gewitterblitz 25"/>
          <p:cNvSpPr/>
          <p:nvPr/>
        </p:nvSpPr>
        <p:spPr>
          <a:xfrm>
            <a:off x="7139906" y="4294569"/>
            <a:ext cx="429733" cy="514350"/>
          </a:xfrm>
          <a:prstGeom prst="lightningBol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F9492DF3-E107-4A8A-97AC-C46C700D4975" descr="IMG_3152.jpg">
            <a:extLst>
              <a:ext uri="{FF2B5EF4-FFF2-40B4-BE49-F238E27FC236}">
                <a16:creationId xmlns:a16="http://schemas.microsoft.com/office/drawing/2014/main" id="{8F9717FF-3BF5-D6BE-151F-EC6C268C51B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827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2000" fill="hold"/>
                                        <p:tgtEl>
                                          <p:spTgt spid="21"/>
                                        </p:tgtEl>
                                        <p:attrNameLst>
                                          <p:attrName>ppt_x</p:attrName>
                                        </p:attrNameLst>
                                      </p:cBhvr>
                                      <p:tavLst>
                                        <p:tav tm="0">
                                          <p:val>
                                            <p:strVal val="0-#ppt_w/2"/>
                                          </p:val>
                                        </p:tav>
                                        <p:tav tm="100000">
                                          <p:val>
                                            <p:strVal val="#ppt_x"/>
                                          </p:val>
                                        </p:tav>
                                      </p:tavLst>
                                    </p:anim>
                                    <p:anim calcmode="lin" valueType="num">
                                      <p:cBhvr additive="base">
                                        <p:cTn id="12" dur="20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2000" fill="hold"/>
                                        <p:tgtEl>
                                          <p:spTgt spid="22"/>
                                        </p:tgtEl>
                                        <p:attrNameLst>
                                          <p:attrName>ppt_x</p:attrName>
                                        </p:attrNameLst>
                                      </p:cBhvr>
                                      <p:tavLst>
                                        <p:tav tm="0">
                                          <p:val>
                                            <p:strVal val="#ppt_x"/>
                                          </p:val>
                                        </p:tav>
                                        <p:tav tm="100000">
                                          <p:val>
                                            <p:strVal val="#ppt_x"/>
                                          </p:val>
                                        </p:tav>
                                      </p:tavLst>
                                    </p:anim>
                                    <p:anim calcmode="lin" valueType="num">
                                      <p:cBhvr additive="base">
                                        <p:cTn id="16" dur="2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2000" fill="hold"/>
                                        <p:tgtEl>
                                          <p:spTgt spid="23"/>
                                        </p:tgtEl>
                                        <p:attrNameLst>
                                          <p:attrName>ppt_x</p:attrName>
                                        </p:attrNameLst>
                                      </p:cBhvr>
                                      <p:tavLst>
                                        <p:tav tm="0">
                                          <p:val>
                                            <p:strVal val="0-#ppt_w/2"/>
                                          </p:val>
                                        </p:tav>
                                        <p:tav tm="100000">
                                          <p:val>
                                            <p:strVal val="#ppt_x"/>
                                          </p:val>
                                        </p:tav>
                                      </p:tavLst>
                                    </p:anim>
                                    <p:anim calcmode="lin" valueType="num">
                                      <p:cBhvr additive="base">
                                        <p:cTn id="20" dur="2000" fill="hold"/>
                                        <p:tgtEl>
                                          <p:spTgt spid="23"/>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2000" fill="hold"/>
                                        <p:tgtEl>
                                          <p:spTgt spid="24"/>
                                        </p:tgtEl>
                                        <p:attrNameLst>
                                          <p:attrName>ppt_x</p:attrName>
                                        </p:attrNameLst>
                                      </p:cBhvr>
                                      <p:tavLst>
                                        <p:tav tm="0">
                                          <p:val>
                                            <p:strVal val="1+#ppt_w/2"/>
                                          </p:val>
                                        </p:tav>
                                        <p:tav tm="100000">
                                          <p:val>
                                            <p:strVal val="#ppt_x"/>
                                          </p:val>
                                        </p:tav>
                                      </p:tavLst>
                                    </p:anim>
                                    <p:anim calcmode="lin" valueType="num">
                                      <p:cBhvr additive="base">
                                        <p:cTn id="24" dur="20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2000" fill="hold"/>
                                        <p:tgtEl>
                                          <p:spTgt spid="26"/>
                                        </p:tgtEl>
                                        <p:attrNameLst>
                                          <p:attrName>ppt_x</p:attrName>
                                        </p:attrNameLst>
                                      </p:cBhvr>
                                      <p:tavLst>
                                        <p:tav tm="0">
                                          <p:val>
                                            <p:strVal val="0-#ppt_w/2"/>
                                          </p:val>
                                        </p:tav>
                                        <p:tav tm="100000">
                                          <p:val>
                                            <p:strVal val="#ppt_x"/>
                                          </p:val>
                                        </p:tav>
                                      </p:tavLst>
                                    </p:anim>
                                    <p:anim calcmode="lin" valueType="num">
                                      <p:cBhvr additive="base">
                                        <p:cTn id="28" dur="20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1+#ppt_w/2"/>
                                          </p:val>
                                        </p:tav>
                                        <p:tav tm="100000">
                                          <p:val>
                                            <p:strVal val="#ppt_x"/>
                                          </p:val>
                                        </p:tav>
                                      </p:tavLst>
                                    </p:anim>
                                    <p:anim calcmode="lin" valueType="num">
                                      <p:cBhvr additive="base">
                                        <p:cTn id="32"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21" grpId="0" animBg="1"/>
      <p:bldP spid="22" grpId="0" animBg="1"/>
      <p:bldP spid="23" grpId="0" animBg="1"/>
      <p:bldP spid="24"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1950" y="169620"/>
            <a:ext cx="288862" cy="646331"/>
          </a:xfrm>
          <a:prstGeom prst="rect">
            <a:avLst/>
          </a:prstGeom>
          <a:noFill/>
        </p:spPr>
        <p:txBody>
          <a:bodyPr wrap="none" rtlCol="0">
            <a:spAutoFit/>
          </a:bodyPr>
          <a:lstStyle/>
          <a:p>
            <a:r>
              <a:rPr lang="de-CH" sz="3600" b="1">
                <a:solidFill>
                  <a:srgbClr val="FF0000"/>
                </a:solidFill>
              </a:rPr>
              <a:t> </a:t>
            </a:r>
            <a:endParaRPr lang="de-DE" sz="3600" b="1" dirty="0">
              <a:solidFill>
                <a:srgbClr val="FF0000"/>
              </a:solidFill>
            </a:endParaRPr>
          </a:p>
        </p:txBody>
      </p:sp>
      <p:sp>
        <p:nvSpPr>
          <p:cNvPr id="2" name="Textfeld 1"/>
          <p:cNvSpPr txBox="1"/>
          <p:nvPr/>
        </p:nvSpPr>
        <p:spPr>
          <a:xfrm>
            <a:off x="361950" y="1428750"/>
            <a:ext cx="8650253" cy="4708981"/>
          </a:xfrm>
          <a:prstGeom prst="rect">
            <a:avLst/>
          </a:prstGeom>
          <a:noFill/>
        </p:spPr>
        <p:txBody>
          <a:bodyPr wrap="none" rtlCol="0">
            <a:spAutoFit/>
          </a:bodyPr>
          <a:lstStyle/>
          <a:p>
            <a:r>
              <a:rPr lang="de-CH" sz="2800" b="1" dirty="0">
                <a:solidFill>
                  <a:srgbClr val="FF0000"/>
                </a:solidFill>
              </a:rPr>
              <a:t>Ich bin, was mir zugesprochen wird:</a:t>
            </a:r>
          </a:p>
          <a:p>
            <a:endParaRPr lang="de-CH" sz="2400" b="1" dirty="0">
              <a:solidFill>
                <a:srgbClr val="1F10B0"/>
              </a:solidFill>
            </a:endParaRPr>
          </a:p>
          <a:p>
            <a:r>
              <a:rPr lang="de-CH" sz="2400" b="1" dirty="0">
                <a:solidFill>
                  <a:srgbClr val="1F10B0"/>
                </a:solidFill>
              </a:rPr>
              <a:t>Meine Eltern: «Ich trau Dir zu» - oder «Das schaffst Du nie»</a:t>
            </a:r>
          </a:p>
          <a:p>
            <a:endParaRPr lang="de-CH" sz="2400" b="1" dirty="0">
              <a:solidFill>
                <a:srgbClr val="1F10B0"/>
              </a:solidFill>
            </a:endParaRPr>
          </a:p>
          <a:p>
            <a:r>
              <a:rPr lang="de-CH" sz="2400" b="1" dirty="0">
                <a:solidFill>
                  <a:srgbClr val="1F10B0"/>
                </a:solidFill>
              </a:rPr>
              <a:t>Lehrer: «Du schaffst das» oder «Schau, der andere kann …»</a:t>
            </a:r>
          </a:p>
          <a:p>
            <a:endParaRPr lang="de-CH" sz="2400" b="1" dirty="0">
              <a:solidFill>
                <a:srgbClr val="1F10B0"/>
              </a:solidFill>
            </a:endParaRPr>
          </a:p>
          <a:p>
            <a:r>
              <a:rPr lang="de-CH" sz="2400" b="1" dirty="0">
                <a:solidFill>
                  <a:srgbClr val="1F10B0"/>
                </a:solidFill>
              </a:rPr>
              <a:t>Der Pfarrer: «Du bist gut unterwegs» oder «Schon Deine Eltern …»</a:t>
            </a:r>
          </a:p>
          <a:p>
            <a:endParaRPr lang="de-CH" sz="2400" b="1" dirty="0">
              <a:solidFill>
                <a:srgbClr val="1F10B0"/>
              </a:solidFill>
            </a:endParaRPr>
          </a:p>
          <a:p>
            <a:r>
              <a:rPr lang="de-CH" sz="2400" b="1" dirty="0">
                <a:solidFill>
                  <a:srgbClr val="1F10B0"/>
                </a:solidFill>
              </a:rPr>
              <a:t>Der Chef: «Aus Dir wird etwas» oder «Aus dir wird nie etwas»</a:t>
            </a:r>
          </a:p>
          <a:p>
            <a:endParaRPr lang="de-CH" sz="2400" b="1" dirty="0">
              <a:solidFill>
                <a:srgbClr val="1F10B0"/>
              </a:solidFill>
            </a:endParaRPr>
          </a:p>
          <a:p>
            <a:r>
              <a:rPr lang="de-CH" sz="2800" b="1" dirty="0">
                <a:solidFill>
                  <a:srgbClr val="1F10B0"/>
                </a:solidFill>
              </a:rPr>
              <a:t>Gott (zu Jesus): Du bist mein geliebter Sohn, an dem ich </a:t>
            </a:r>
            <a:br>
              <a:rPr lang="de-CH" sz="2800" b="1" dirty="0">
                <a:solidFill>
                  <a:srgbClr val="1F10B0"/>
                </a:solidFill>
              </a:rPr>
            </a:br>
            <a:r>
              <a:rPr lang="de-CH" sz="2800" b="1" dirty="0">
                <a:solidFill>
                  <a:srgbClr val="1F10B0"/>
                </a:solidFill>
              </a:rPr>
              <a:t>Wohlgefallen habe</a:t>
            </a:r>
            <a:endParaRPr lang="de-DE" sz="2800" b="1" dirty="0">
              <a:solidFill>
                <a:srgbClr val="1F10B0"/>
              </a:solidFill>
            </a:endParaRPr>
          </a:p>
        </p:txBody>
      </p:sp>
      <p:pic>
        <p:nvPicPr>
          <p:cNvPr id="8" name="Grafik 1">
            <a:extLst>
              <a:ext uri="{FF2B5EF4-FFF2-40B4-BE49-F238E27FC236}">
                <a16:creationId xmlns:a16="http://schemas.microsoft.com/office/drawing/2014/main" id="{BA70299B-0DB0-4A21-8794-AB535DFD86B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sp>
        <p:nvSpPr>
          <p:cNvPr id="4" name="Untertitel 2">
            <a:extLst>
              <a:ext uri="{FF2B5EF4-FFF2-40B4-BE49-F238E27FC236}">
                <a16:creationId xmlns:a16="http://schemas.microsoft.com/office/drawing/2014/main" id="{F88DE726-38E9-84D0-8FF6-8E17315F1767}"/>
              </a:ext>
            </a:extLst>
          </p:cNvPr>
          <p:cNvSpPr txBox="1">
            <a:spLocks/>
          </p:cNvSpPr>
          <p:nvPr/>
        </p:nvSpPr>
        <p:spPr>
          <a:xfrm>
            <a:off x="385155" y="96468"/>
            <a:ext cx="7848872" cy="10908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CH" b="1" dirty="0">
                <a:solidFill>
                  <a:srgbClr val="FF0000"/>
                </a:solidFill>
              </a:rPr>
              <a:t>Schlüssel 3: Wissen, wer ich bin – in der eigenen Identität gefestigt</a:t>
            </a:r>
            <a:endParaRPr lang="de-CH" b="1" i="1" dirty="0">
              <a:solidFill>
                <a:srgbClr val="FF0000"/>
              </a:solidFill>
            </a:endParaRPr>
          </a:p>
        </p:txBody>
      </p:sp>
      <p:pic>
        <p:nvPicPr>
          <p:cNvPr id="9" name="F9492DF3-E107-4A8A-97AC-C46C700D4975" descr="IMG_3152.jpg">
            <a:extLst>
              <a:ext uri="{FF2B5EF4-FFF2-40B4-BE49-F238E27FC236}">
                <a16:creationId xmlns:a16="http://schemas.microsoft.com/office/drawing/2014/main" id="{D4472807-BB32-7EAA-6C2F-665002C4609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265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34416" y="108065"/>
            <a:ext cx="288862" cy="646331"/>
          </a:xfrm>
          <a:prstGeom prst="rect">
            <a:avLst/>
          </a:prstGeom>
          <a:noFill/>
        </p:spPr>
        <p:txBody>
          <a:bodyPr wrap="none" rtlCol="0">
            <a:spAutoFit/>
          </a:bodyPr>
          <a:lstStyle/>
          <a:p>
            <a:r>
              <a:rPr lang="de-CH" sz="3600" b="1">
                <a:solidFill>
                  <a:srgbClr val="FF0000"/>
                </a:solidFill>
              </a:rPr>
              <a:t> </a:t>
            </a:r>
            <a:endParaRPr lang="de-DE" sz="3600" b="1" dirty="0">
              <a:solidFill>
                <a:srgbClr val="FF0000"/>
              </a:solidFill>
            </a:endParaRPr>
          </a:p>
        </p:txBody>
      </p:sp>
      <p:sp>
        <p:nvSpPr>
          <p:cNvPr id="2" name="Textfeld 1"/>
          <p:cNvSpPr txBox="1"/>
          <p:nvPr/>
        </p:nvSpPr>
        <p:spPr>
          <a:xfrm>
            <a:off x="273158" y="141101"/>
            <a:ext cx="7572138" cy="1077218"/>
          </a:xfrm>
          <a:prstGeom prst="rect">
            <a:avLst/>
          </a:prstGeom>
          <a:noFill/>
        </p:spPr>
        <p:txBody>
          <a:bodyPr wrap="none" rtlCol="0">
            <a:spAutoFit/>
          </a:bodyPr>
          <a:lstStyle/>
          <a:p>
            <a:r>
              <a:rPr lang="de-CH" sz="3200" b="1" dirty="0">
                <a:solidFill>
                  <a:srgbClr val="FF0000"/>
                </a:solidFill>
              </a:rPr>
              <a:t>Schlüssel 4: Verankert in Sinnperspektiven -</a:t>
            </a:r>
            <a:br>
              <a:rPr lang="de-CH" sz="3200" b="1" dirty="0">
                <a:solidFill>
                  <a:srgbClr val="FF0000"/>
                </a:solidFill>
              </a:rPr>
            </a:br>
            <a:r>
              <a:rPr lang="de-CH" sz="3200" b="1" dirty="0">
                <a:solidFill>
                  <a:srgbClr val="FF0000"/>
                </a:solidFill>
              </a:rPr>
              <a:t>Sinn statt Sinnfinsternis</a:t>
            </a:r>
            <a:endParaRPr lang="de-DE" sz="3200" b="1" i="1" dirty="0">
              <a:solidFill>
                <a:srgbClr val="FF0000"/>
              </a:solidFill>
            </a:endParaRPr>
          </a:p>
        </p:txBody>
      </p:sp>
      <p:pic>
        <p:nvPicPr>
          <p:cNvPr id="10" name="Picture 8" descr="http://www.petergross.ch/gfx/00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3714" b="12597"/>
          <a:stretch/>
        </p:blipFill>
        <p:spPr bwMode="auto">
          <a:xfrm>
            <a:off x="678847" y="2571516"/>
            <a:ext cx="3947814" cy="26642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1074584" y="5445224"/>
            <a:ext cx="3018583" cy="461665"/>
          </a:xfrm>
          <a:prstGeom prst="rect">
            <a:avLst/>
          </a:prstGeom>
          <a:noFill/>
        </p:spPr>
        <p:txBody>
          <a:bodyPr wrap="none" rtlCol="0">
            <a:spAutoFit/>
          </a:bodyPr>
          <a:lstStyle/>
          <a:p>
            <a:r>
              <a:rPr lang="de-CH" sz="2400" b="1" dirty="0"/>
              <a:t>Peter Gross, St. Gallen</a:t>
            </a:r>
          </a:p>
        </p:txBody>
      </p:sp>
      <p:pic>
        <p:nvPicPr>
          <p:cNvPr id="3" name="Picture 4" descr="https://images-na.ssl-images-amazon.com/images/I/51lN9eFHAjL._SX303_BO1,204,203,200_.jpg">
            <a:extLst>
              <a:ext uri="{FF2B5EF4-FFF2-40B4-BE49-F238E27FC236}">
                <a16:creationId xmlns:a16="http://schemas.microsoft.com/office/drawing/2014/main" id="{9839EA45-B7FA-CDAE-934E-E70DA2777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571" y="1622188"/>
            <a:ext cx="2905125" cy="4752976"/>
          </a:xfrm>
          <a:prstGeom prst="rect">
            <a:avLst/>
          </a:prstGeom>
          <a:noFill/>
          <a:extLst>
            <a:ext uri="{909E8E84-426E-40DD-AFC4-6F175D3DCCD1}">
              <a14:hiddenFill xmlns:a14="http://schemas.microsoft.com/office/drawing/2010/main">
                <a:solidFill>
                  <a:srgbClr val="FFFFFF"/>
                </a:solidFill>
              </a14:hiddenFill>
            </a:ext>
          </a:extLst>
        </p:spPr>
      </p:pic>
      <p:pic>
        <p:nvPicPr>
          <p:cNvPr id="5" name="F9492DF3-E107-4A8A-97AC-C46C700D4975" descr="IMG_3152.jpg">
            <a:extLst>
              <a:ext uri="{FF2B5EF4-FFF2-40B4-BE49-F238E27FC236}">
                <a16:creationId xmlns:a16="http://schemas.microsoft.com/office/drawing/2014/main" id="{342008C0-84FC-00B0-AD11-65D3ED02859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972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
            <a:extLst>
              <a:ext uri="{FF2B5EF4-FFF2-40B4-BE49-F238E27FC236}">
                <a16:creationId xmlns:a16="http://schemas.microsoft.com/office/drawing/2014/main" id="{BA70299B-0DB0-4A21-8794-AB535DFD86B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486229" y="1582056"/>
            <a:ext cx="8287657" cy="4564743"/>
          </a:xfrm>
          <a:prstGeom prst="rect">
            <a:avLst/>
          </a:prstGeom>
          <a:solidFill>
            <a:srgbClr val="FFFF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15000"/>
              </a:lnSpc>
              <a:spcBef>
                <a:spcPts val="300"/>
              </a:spcBef>
              <a:spcAft>
                <a:spcPts val="0"/>
              </a:spcAft>
              <a:tabLst>
                <a:tab pos="540385" algn="l"/>
              </a:tabLst>
            </a:pPr>
            <a:r>
              <a:rPr lang="de-CH" sz="2400" b="1" dirty="0">
                <a:solidFill>
                  <a:srgbClr val="C00000"/>
                </a:solidFill>
                <a:effectLst/>
                <a:latin typeface="Arial" panose="020B0604020202020204" pitchFamily="34" charset="0"/>
                <a:ea typeface="Times New Roman" panose="02020603050405020304" pitchFamily="18" charset="0"/>
              </a:rPr>
              <a:t>Sinn macht etwas dann, wenn wir etwas Grösseres (Schöneres, Erfreulicheres, Wichtigeres) </a:t>
            </a:r>
            <a:r>
              <a:rPr lang="de-CH" sz="2400" b="1" i="1" dirty="0">
                <a:solidFill>
                  <a:srgbClr val="C00000"/>
                </a:solidFill>
                <a:effectLst/>
                <a:latin typeface="Arial" panose="020B0604020202020204" pitchFamily="34" charset="0"/>
                <a:ea typeface="Times New Roman" panose="02020603050405020304" pitchFamily="18" charset="0"/>
              </a:rPr>
              <a:t>sehen</a:t>
            </a:r>
            <a:r>
              <a:rPr lang="de-CH" sz="2400" b="1" dirty="0">
                <a:solidFill>
                  <a:srgbClr val="C00000"/>
                </a:solidFill>
                <a:effectLst/>
                <a:latin typeface="Arial" panose="020B0604020202020204" pitchFamily="34" charset="0"/>
                <a:ea typeface="Times New Roman" panose="02020603050405020304" pitchFamily="18" charset="0"/>
              </a:rPr>
              <a:t> </a:t>
            </a:r>
            <a:endParaRPr lang="de-DE" sz="2400" dirty="0">
              <a:effectLst/>
              <a:latin typeface="Times New Roman" panose="02020603050405020304" pitchFamily="18" charset="0"/>
              <a:ea typeface="Times New Roman" panose="02020603050405020304" pitchFamily="18" charset="0"/>
            </a:endParaRPr>
          </a:p>
          <a:p>
            <a:pPr marL="180340" algn="l">
              <a:lnSpc>
                <a:spcPct val="115000"/>
              </a:lnSpc>
              <a:spcBef>
                <a:spcPts val="300"/>
              </a:spcBef>
              <a:spcAft>
                <a:spcPts val="0"/>
              </a:spcAft>
              <a:tabLst>
                <a:tab pos="540385" algn="l"/>
              </a:tabLst>
            </a:pPr>
            <a:r>
              <a:rPr lang="de-CH" sz="2400" b="1" dirty="0">
                <a:solidFill>
                  <a:srgbClr val="4F6228"/>
                </a:solidFill>
                <a:effectLst/>
                <a:latin typeface="Arial" panose="020B0604020202020204" pitchFamily="34" charset="0"/>
                <a:ea typeface="Times New Roman" panose="02020603050405020304" pitchFamily="18" charset="0"/>
              </a:rPr>
              <a:t>und </a:t>
            </a:r>
            <a:r>
              <a:rPr lang="de-CH" sz="2400" b="1" i="1" dirty="0">
                <a:solidFill>
                  <a:srgbClr val="4F6228"/>
                </a:solidFill>
                <a:effectLst/>
                <a:latin typeface="Arial" panose="020B0604020202020204" pitchFamily="34" charset="0"/>
                <a:ea typeface="Times New Roman" panose="02020603050405020304" pitchFamily="18" charset="0"/>
              </a:rPr>
              <a:t>etwas tun (</a:t>
            </a:r>
            <a:r>
              <a:rPr lang="de-CH" sz="2400" b="1" dirty="0">
                <a:solidFill>
                  <a:srgbClr val="4F6228"/>
                </a:solidFill>
                <a:effectLst/>
                <a:latin typeface="Arial" panose="020B0604020202020204" pitchFamily="34" charset="0"/>
                <a:ea typeface="Times New Roman" panose="02020603050405020304" pitchFamily="18" charset="0"/>
              </a:rPr>
              <a:t>können), damit dieses Grössere, Schönere, Erfreulichere, Wichtigere </a:t>
            </a:r>
            <a:r>
              <a:rPr lang="de-CH" sz="2400" b="1" i="1" dirty="0">
                <a:solidFill>
                  <a:srgbClr val="4F6228"/>
                </a:solidFill>
                <a:effectLst/>
                <a:latin typeface="Arial" panose="020B0604020202020204" pitchFamily="34" charset="0"/>
                <a:ea typeface="Times New Roman" panose="02020603050405020304" pitchFamily="18" charset="0"/>
              </a:rPr>
              <a:t>Wirklichkeit wird.</a:t>
            </a:r>
            <a:endParaRPr lang="de-DE" sz="2400" dirty="0">
              <a:effectLst/>
              <a:latin typeface="Times New Roman" panose="02020603050405020304" pitchFamily="18" charset="0"/>
              <a:ea typeface="Times New Roman" panose="02020603050405020304" pitchFamily="18" charset="0"/>
            </a:endParaRPr>
          </a:p>
          <a:p>
            <a:pPr algn="l">
              <a:lnSpc>
                <a:spcPct val="115000"/>
              </a:lnSpc>
              <a:spcBef>
                <a:spcPts val="300"/>
              </a:spcBef>
              <a:spcAft>
                <a:spcPts val="0"/>
              </a:spcAft>
              <a:tabLst>
                <a:tab pos="540385" algn="l"/>
              </a:tabLst>
            </a:pPr>
            <a:r>
              <a:rPr lang="de-CH" sz="2400" b="1" dirty="0">
                <a:solidFill>
                  <a:srgbClr val="C00000"/>
                </a:solidFill>
                <a:effectLst/>
                <a:latin typeface="Arial" panose="020B0604020202020204" pitchFamily="34" charset="0"/>
                <a:ea typeface="Times New Roman" panose="02020603050405020304" pitchFamily="18" charset="0"/>
              </a:rPr>
              <a:t>Unser aktuelles Tun und Dasein ordnet sich in etwas Grösseres (Schöneres, Erfreulicheres, Wichtigeres) ein und wird so sinnvoll. </a:t>
            </a:r>
            <a:r>
              <a:rPr lang="de-CH" sz="2400" b="1" i="1" dirty="0">
                <a:solidFill>
                  <a:srgbClr val="C00000"/>
                </a:solidFill>
                <a:effectLst/>
                <a:latin typeface="Arial" panose="020B0604020202020204" pitchFamily="34" charset="0"/>
                <a:ea typeface="Times New Roman" panose="02020603050405020304" pitchFamily="18" charset="0"/>
              </a:rPr>
              <a:t>Es macht Sinn, hier mitzuwirken.</a:t>
            </a:r>
            <a:endParaRPr lang="de-DE" sz="2400" dirty="0">
              <a:effectLst/>
              <a:latin typeface="Times New Roman" panose="02020603050405020304" pitchFamily="18" charset="0"/>
              <a:ea typeface="Times New Roman" panose="02020603050405020304" pitchFamily="18" charset="0"/>
            </a:endParaRPr>
          </a:p>
          <a:p>
            <a:pPr algn="l">
              <a:lnSpc>
                <a:spcPct val="115000"/>
              </a:lnSpc>
              <a:spcBef>
                <a:spcPts val="300"/>
              </a:spcBef>
              <a:spcAft>
                <a:spcPts val="0"/>
              </a:spcAft>
              <a:tabLst>
                <a:tab pos="540385" algn="l"/>
              </a:tabLst>
            </a:pPr>
            <a:endParaRPr lang="de-CH" sz="2000" b="1" dirty="0">
              <a:solidFill>
                <a:srgbClr val="C00000"/>
              </a:solidFill>
              <a:effectLst/>
              <a:latin typeface="Arial" panose="020B0604020202020204" pitchFamily="34" charset="0"/>
              <a:ea typeface="Times New Roman" panose="02020603050405020304" pitchFamily="18" charset="0"/>
            </a:endParaRPr>
          </a:p>
          <a:p>
            <a:pPr algn="l">
              <a:lnSpc>
                <a:spcPct val="115000"/>
              </a:lnSpc>
              <a:spcBef>
                <a:spcPts val="300"/>
              </a:spcBef>
              <a:spcAft>
                <a:spcPts val="0"/>
              </a:spcAft>
              <a:tabLst>
                <a:tab pos="540385" algn="l"/>
              </a:tabLst>
            </a:pPr>
            <a:r>
              <a:rPr lang="de-CH" sz="2000" b="1" dirty="0">
                <a:solidFill>
                  <a:srgbClr val="C00000"/>
                </a:solidFill>
                <a:effectLst/>
                <a:latin typeface="Arial" panose="020B0604020202020204" pitchFamily="34" charset="0"/>
                <a:ea typeface="Times New Roman" panose="02020603050405020304" pitchFamily="18" charset="0"/>
              </a:rPr>
              <a:t>Beispiele im Pflegebett: </a:t>
            </a:r>
            <a:r>
              <a:rPr lang="de-CH" sz="2000" dirty="0">
                <a:solidFill>
                  <a:srgbClr val="C00000"/>
                </a:solidFill>
                <a:effectLst/>
                <a:latin typeface="Arial" panose="020B0604020202020204" pitchFamily="34" charset="0"/>
                <a:ea typeface="Times New Roman" panose="02020603050405020304" pitchFamily="18" charset="0"/>
              </a:rPr>
              <a:t>Danke oder Entschuldigung sagen, oder Ermutigung geben, oder …</a:t>
            </a:r>
            <a:endParaRPr lang="de-DE" sz="2000" dirty="0">
              <a:effectLst/>
              <a:latin typeface="Times New Roman" panose="02020603050405020304" pitchFamily="18" charset="0"/>
              <a:ea typeface="Times New Roman" panose="02020603050405020304" pitchFamily="18" charset="0"/>
            </a:endParaRPr>
          </a:p>
        </p:txBody>
      </p:sp>
      <p:pic>
        <p:nvPicPr>
          <p:cNvPr id="4" name="7C0E101E-193F-4E82-8CA4-FB3221D6357D" descr="7C0E101E-193F-4E82-8CA4-FB3221D6357D">
            <a:extLst>
              <a:ext uri="{FF2B5EF4-FFF2-40B4-BE49-F238E27FC236}">
                <a16:creationId xmlns:a16="http://schemas.microsoft.com/office/drawing/2014/main" id="{D21FCDEF-3B09-D0B3-499A-D82BE6FEE76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425" t="3056" r="3779" b="6793"/>
          <a:stretch/>
        </p:blipFill>
        <p:spPr bwMode="auto">
          <a:xfrm>
            <a:off x="2881353" y="1871847"/>
            <a:ext cx="3171103" cy="311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1E11951B-1E34-0525-81DB-CAE948E84AA6}"/>
              </a:ext>
            </a:extLst>
          </p:cNvPr>
          <p:cNvSpPr txBox="1"/>
          <p:nvPr/>
        </p:nvSpPr>
        <p:spPr>
          <a:xfrm>
            <a:off x="273158" y="141101"/>
            <a:ext cx="7354129" cy="1077218"/>
          </a:xfrm>
          <a:prstGeom prst="rect">
            <a:avLst/>
          </a:prstGeom>
          <a:noFill/>
        </p:spPr>
        <p:txBody>
          <a:bodyPr wrap="none" rtlCol="0">
            <a:spAutoFit/>
          </a:bodyPr>
          <a:lstStyle/>
          <a:p>
            <a:r>
              <a:rPr lang="de-CH" sz="3200" b="1" dirty="0">
                <a:solidFill>
                  <a:srgbClr val="FF0000"/>
                </a:solidFill>
              </a:rPr>
              <a:t>Schlüssel 4: Verankert in Sinnperspektiven</a:t>
            </a:r>
            <a:br>
              <a:rPr lang="de-CH" sz="3200" b="1" dirty="0">
                <a:solidFill>
                  <a:srgbClr val="FF0000"/>
                </a:solidFill>
              </a:rPr>
            </a:br>
            <a:r>
              <a:rPr lang="de-CH" sz="3200" b="1" dirty="0">
                <a:solidFill>
                  <a:srgbClr val="FF0000"/>
                </a:solidFill>
              </a:rPr>
              <a:t>Sinn statt Sinnfinsternis</a:t>
            </a:r>
            <a:endParaRPr lang="de-DE" sz="3200" b="1" i="1" dirty="0">
              <a:solidFill>
                <a:srgbClr val="FF0000"/>
              </a:solidFill>
            </a:endParaRPr>
          </a:p>
        </p:txBody>
      </p:sp>
      <p:pic>
        <p:nvPicPr>
          <p:cNvPr id="6" name="F9492DF3-E107-4A8A-97AC-C46C700D4975" descr="IMG_3152.jpg">
            <a:extLst>
              <a:ext uri="{FF2B5EF4-FFF2-40B4-BE49-F238E27FC236}">
                <a16:creationId xmlns:a16="http://schemas.microsoft.com/office/drawing/2014/main" id="{53EE4BB5-DD50-11C3-2AB1-DBABB4F7D1D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12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176A4-08AF-C67D-54D7-7BB822B71981}"/>
            </a:ext>
          </a:extLst>
        </p:cNvPr>
        <p:cNvGrpSpPr/>
        <p:nvPr/>
      </p:nvGrpSpPr>
      <p:grpSpPr>
        <a:xfrm>
          <a:off x="0" y="0"/>
          <a:ext cx="0" cy="0"/>
          <a:chOff x="0" y="0"/>
          <a:chExt cx="0" cy="0"/>
        </a:xfrm>
      </p:grpSpPr>
      <p:pic>
        <p:nvPicPr>
          <p:cNvPr id="4" name="Grafik 1">
            <a:extLst>
              <a:ext uri="{FF2B5EF4-FFF2-40B4-BE49-F238E27FC236}">
                <a16:creationId xmlns:a16="http://schemas.microsoft.com/office/drawing/2014/main" id="{BEB574C9-C1F3-DB4B-5F84-94BB1F0E941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pic>
        <p:nvPicPr>
          <p:cNvPr id="5" name="F9492DF3-E107-4A8A-97AC-C46C700D4975" descr="IMG_3152.jpg">
            <a:extLst>
              <a:ext uri="{FF2B5EF4-FFF2-40B4-BE49-F238E27FC236}">
                <a16:creationId xmlns:a16="http://schemas.microsoft.com/office/drawing/2014/main" id="{DBD4FF9D-A656-D9A8-77B5-229577B901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3894" y="208397"/>
            <a:ext cx="945479" cy="126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5051EE71-53BB-7B93-7499-222C94636696}"/>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244626" y="5335080"/>
            <a:ext cx="1399836" cy="1313817"/>
          </a:xfrm>
          <a:prstGeom prst="rect">
            <a:avLst/>
          </a:prstGeom>
        </p:spPr>
      </p:pic>
      <p:pic>
        <p:nvPicPr>
          <p:cNvPr id="11" name="Grafik 10">
            <a:extLst>
              <a:ext uri="{FF2B5EF4-FFF2-40B4-BE49-F238E27FC236}">
                <a16:creationId xmlns:a16="http://schemas.microsoft.com/office/drawing/2014/main" id="{EA700732-B964-B0E2-E0F2-E4F32881D05D}"/>
              </a:ext>
            </a:extLst>
          </p:cNvPr>
          <p:cNvPicPr/>
          <p:nvPr/>
        </p:nvPicPr>
        <p:blipFill>
          <a:blip r:embed="rId5" cstate="email">
            <a:extLst>
              <a:ext uri="{28A0092B-C50C-407E-A947-70E740481C1C}">
                <a14:useLocalDpi xmlns:a14="http://schemas.microsoft.com/office/drawing/2010/main" val="0"/>
              </a:ext>
            </a:extLst>
          </a:blip>
          <a:stretch>
            <a:fillRect/>
          </a:stretch>
        </p:blipFill>
        <p:spPr>
          <a:xfrm>
            <a:off x="7165075" y="5335080"/>
            <a:ext cx="1853738" cy="1126948"/>
          </a:xfrm>
          <a:prstGeom prst="rect">
            <a:avLst/>
          </a:prstGeom>
        </p:spPr>
      </p:pic>
      <p:sp>
        <p:nvSpPr>
          <p:cNvPr id="6" name="Rechteck: abgerundete Ecken 5">
            <a:extLst>
              <a:ext uri="{FF2B5EF4-FFF2-40B4-BE49-F238E27FC236}">
                <a16:creationId xmlns:a16="http://schemas.microsoft.com/office/drawing/2014/main" id="{626DE1D5-454E-C5BF-7A03-A158ECE2F75C}"/>
              </a:ext>
            </a:extLst>
          </p:cNvPr>
          <p:cNvSpPr/>
          <p:nvPr/>
        </p:nvSpPr>
        <p:spPr>
          <a:xfrm>
            <a:off x="244626" y="1082673"/>
            <a:ext cx="8312520" cy="40658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300"/>
              </a:spcBef>
              <a:spcAft>
                <a:spcPts val="0"/>
              </a:spcAft>
              <a:tabLst>
                <a:tab pos="540385" algn="l"/>
              </a:tabLst>
            </a:pPr>
            <a:r>
              <a:rPr lang="de-DE" sz="2400" b="1" dirty="0">
                <a:solidFill>
                  <a:srgbClr val="7030A0"/>
                </a:solidFill>
                <a:latin typeface="Arial" panose="020B0604020202020204" pitchFamily="34" charset="0"/>
                <a:ea typeface="Times New Roman" panose="02020603050405020304" pitchFamily="18" charset="0"/>
              </a:rPr>
              <a:t>Schlüssel 1: In der Hoffnung verankert</a:t>
            </a:r>
          </a:p>
          <a:p>
            <a:pPr algn="ctr">
              <a:lnSpc>
                <a:spcPct val="115000"/>
              </a:lnSpc>
              <a:spcBef>
                <a:spcPts val="300"/>
              </a:spcBef>
              <a:spcAft>
                <a:spcPts val="0"/>
              </a:spcAft>
              <a:tabLst>
                <a:tab pos="540385" algn="l"/>
              </a:tabLst>
            </a:pPr>
            <a:r>
              <a:rPr lang="de-DE" sz="2400" b="1" dirty="0">
                <a:solidFill>
                  <a:srgbClr val="7030A0"/>
                </a:solidFill>
                <a:latin typeface="Arial" panose="020B0604020202020204" pitchFamily="34" charset="0"/>
              </a:rPr>
              <a:t>Schlüssel 2: Den inneren (und nicht nur den </a:t>
            </a:r>
            <a:r>
              <a:rPr lang="de-DE" sz="2400" b="1" dirty="0" err="1">
                <a:solidFill>
                  <a:srgbClr val="7030A0"/>
                </a:solidFill>
                <a:latin typeface="Arial" panose="020B0604020202020204" pitchFamily="34" charset="0"/>
              </a:rPr>
              <a:t>äusseren</a:t>
            </a:r>
            <a:r>
              <a:rPr lang="de-DE" sz="2400" b="1" dirty="0">
                <a:solidFill>
                  <a:srgbClr val="7030A0"/>
                </a:solidFill>
                <a:latin typeface="Arial" panose="020B0604020202020204" pitchFamily="34" charset="0"/>
              </a:rPr>
              <a:t>) Menschen pflegen</a:t>
            </a:r>
          </a:p>
          <a:p>
            <a:pPr algn="ctr">
              <a:lnSpc>
                <a:spcPct val="115000"/>
              </a:lnSpc>
              <a:spcBef>
                <a:spcPts val="300"/>
              </a:spcBef>
              <a:spcAft>
                <a:spcPts val="0"/>
              </a:spcAft>
              <a:tabLst>
                <a:tab pos="540385" algn="l"/>
              </a:tabLst>
            </a:pPr>
            <a:r>
              <a:rPr lang="de-DE" sz="2400" b="1" dirty="0">
                <a:solidFill>
                  <a:srgbClr val="7030A0"/>
                </a:solidFill>
                <a:latin typeface="Arial" panose="020B0604020202020204" pitchFamily="34" charset="0"/>
              </a:rPr>
              <a:t>Schlüssel 3: </a:t>
            </a:r>
            <a:r>
              <a:rPr lang="de-CH" sz="2400" b="1" dirty="0">
                <a:solidFill>
                  <a:srgbClr val="7030A0"/>
                </a:solidFill>
                <a:latin typeface="Arial" panose="020B0604020202020204" pitchFamily="34" charset="0"/>
              </a:rPr>
              <a:t>Wissen, wer ich bin – in der eigenen Identität gefestigt</a:t>
            </a:r>
          </a:p>
          <a:p>
            <a:pPr algn="ctr">
              <a:lnSpc>
                <a:spcPct val="115000"/>
              </a:lnSpc>
              <a:spcBef>
                <a:spcPts val="300"/>
              </a:spcBef>
              <a:spcAft>
                <a:spcPts val="0"/>
              </a:spcAft>
              <a:tabLst>
                <a:tab pos="540385" algn="l"/>
              </a:tabLst>
            </a:pPr>
            <a:r>
              <a:rPr lang="de-CH" sz="2400" b="1" dirty="0">
                <a:solidFill>
                  <a:srgbClr val="7030A0"/>
                </a:solidFill>
                <a:latin typeface="Arial" panose="020B0604020202020204" pitchFamily="34" charset="0"/>
              </a:rPr>
              <a:t>Schlüssel 4: Verankert in Sinnperspektiven</a:t>
            </a:r>
            <a:br>
              <a:rPr lang="de-CH" sz="2400" b="1" dirty="0">
                <a:solidFill>
                  <a:srgbClr val="7030A0"/>
                </a:solidFill>
                <a:latin typeface="Arial" panose="020B0604020202020204" pitchFamily="34" charset="0"/>
              </a:rPr>
            </a:br>
            <a:r>
              <a:rPr lang="de-CH" sz="2400" b="1" dirty="0">
                <a:solidFill>
                  <a:srgbClr val="7030A0"/>
                </a:solidFill>
                <a:latin typeface="Arial" panose="020B0604020202020204" pitchFamily="34" charset="0"/>
              </a:rPr>
              <a:t>Sinn statt Sinnfinsternis</a:t>
            </a:r>
          </a:p>
        </p:txBody>
      </p:sp>
      <p:sp>
        <p:nvSpPr>
          <p:cNvPr id="2" name="Rechteck 1">
            <a:extLst>
              <a:ext uri="{FF2B5EF4-FFF2-40B4-BE49-F238E27FC236}">
                <a16:creationId xmlns:a16="http://schemas.microsoft.com/office/drawing/2014/main" id="{68F0CA5F-BE9C-926C-299B-E7732779307C}"/>
              </a:ext>
            </a:extLst>
          </p:cNvPr>
          <p:cNvSpPr/>
          <p:nvPr/>
        </p:nvSpPr>
        <p:spPr>
          <a:xfrm>
            <a:off x="109930" y="208397"/>
            <a:ext cx="7417143" cy="461665"/>
          </a:xfrm>
          <a:prstGeom prst="rect">
            <a:avLst/>
          </a:prstGeom>
        </p:spPr>
        <p:txBody>
          <a:bodyPr wrap="square">
            <a:spAutoFit/>
          </a:bodyPr>
          <a:lstStyle/>
          <a:p>
            <a:r>
              <a:rPr lang="de-DE" sz="2400" b="1" i="1" dirty="0">
                <a:solidFill>
                  <a:srgbClr val="FF0000"/>
                </a:solidFill>
              </a:rPr>
              <a:t>Acht </a:t>
            </a:r>
            <a:r>
              <a:rPr lang="de-DE" sz="2400" b="1" dirty="0">
                <a:solidFill>
                  <a:srgbClr val="FF0000"/>
                </a:solidFill>
              </a:rPr>
              <a:t>Schlüssel zu einem innerlich gesunden Älterwerden</a:t>
            </a:r>
            <a:endParaRPr lang="de-DE" sz="2400" i="1" dirty="0">
              <a:solidFill>
                <a:srgbClr val="FF0000"/>
              </a:solidFill>
            </a:endParaRPr>
          </a:p>
        </p:txBody>
      </p:sp>
    </p:spTree>
    <p:extLst>
      <p:ext uri="{BB962C8B-B14F-4D97-AF65-F5344CB8AC3E}">
        <p14:creationId xmlns:p14="http://schemas.microsoft.com/office/powerpoint/2010/main" val="2435324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34416" y="108065"/>
            <a:ext cx="288862" cy="646331"/>
          </a:xfrm>
          <a:prstGeom prst="rect">
            <a:avLst/>
          </a:prstGeom>
          <a:noFill/>
        </p:spPr>
        <p:txBody>
          <a:bodyPr wrap="none" rtlCol="0">
            <a:spAutoFit/>
          </a:bodyPr>
          <a:lstStyle/>
          <a:p>
            <a:r>
              <a:rPr lang="de-CH" sz="3600" b="1">
                <a:solidFill>
                  <a:srgbClr val="FF0000"/>
                </a:solidFill>
              </a:rPr>
              <a:t> </a:t>
            </a:r>
            <a:endParaRPr lang="de-DE" sz="3600" b="1" dirty="0">
              <a:solidFill>
                <a:srgbClr val="FF0000"/>
              </a:solidFill>
            </a:endParaRPr>
          </a:p>
        </p:txBody>
      </p:sp>
      <p:pic>
        <p:nvPicPr>
          <p:cNvPr id="8" name="Grafik 1">
            <a:extLst>
              <a:ext uri="{FF2B5EF4-FFF2-40B4-BE49-F238E27FC236}">
                <a16:creationId xmlns:a16="http://schemas.microsoft.com/office/drawing/2014/main" id="{BA70299B-0DB0-4A21-8794-AB535DFD86B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p:cNvPicPr>
            <a:picLocks noChangeAspect="1"/>
          </p:cNvPicPr>
          <p:nvPr/>
        </p:nvPicPr>
        <p:blipFill rotWithShape="1">
          <a:blip r:embed="rId3" cstate="email">
            <a:extLst>
              <a:ext uri="{28A0092B-C50C-407E-A947-70E740481C1C}">
                <a14:useLocalDpi xmlns:a14="http://schemas.microsoft.com/office/drawing/2010/main" val="0"/>
              </a:ext>
            </a:extLst>
          </a:blip>
          <a:srcRect t="13725" b="11674"/>
          <a:stretch/>
        </p:blipFill>
        <p:spPr>
          <a:xfrm>
            <a:off x="326212" y="852419"/>
            <a:ext cx="2589326" cy="1943567"/>
          </a:xfrm>
          <a:prstGeom prst="rect">
            <a:avLst/>
          </a:prstGeom>
        </p:spPr>
      </p:pic>
      <p:pic>
        <p:nvPicPr>
          <p:cNvPr id="11" name="Grafik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14887" y="936089"/>
            <a:ext cx="2368302" cy="1776227"/>
          </a:xfrm>
          <a:prstGeom prst="rect">
            <a:avLst/>
          </a:prstGeom>
        </p:spPr>
      </p:pic>
      <p:sp>
        <p:nvSpPr>
          <p:cNvPr id="2" name="Rechteck 1"/>
          <p:cNvSpPr/>
          <p:nvPr/>
        </p:nvSpPr>
        <p:spPr>
          <a:xfrm>
            <a:off x="138259" y="2795986"/>
            <a:ext cx="8838827" cy="3787191"/>
          </a:xfrm>
          <a:prstGeom prst="rect">
            <a:avLst/>
          </a:prstGeom>
        </p:spPr>
        <p:txBody>
          <a:bodyPr wrap="square">
            <a:spAutoFit/>
          </a:bodyPr>
          <a:lstStyle/>
          <a:p>
            <a:pPr algn="just">
              <a:lnSpc>
                <a:spcPct val="120000"/>
              </a:lnSpc>
              <a:spcBef>
                <a:spcPts val="300"/>
              </a:spcBef>
              <a:spcAft>
                <a:spcPts val="0"/>
              </a:spcAft>
              <a:tabLst>
                <a:tab pos="540385" algn="l"/>
              </a:tabLst>
            </a:pPr>
            <a:r>
              <a:rPr lang="de-DE" b="1" dirty="0">
                <a:latin typeface="Arial" panose="020B0604020202020204" pitchFamily="34" charset="0"/>
                <a:ea typeface="Times New Roman" panose="02020603050405020304" pitchFamily="18" charset="0"/>
              </a:rPr>
              <a:t>Fünf Merkmale versöhnter Menschen</a:t>
            </a:r>
            <a:endParaRPr lang="de-DE" dirty="0">
              <a:latin typeface="Times New Roman" panose="02020603050405020304" pitchFamily="18" charset="0"/>
              <a:ea typeface="Times New Roman" panose="02020603050405020304" pitchFamily="18" charset="0"/>
            </a:endParaRPr>
          </a:p>
          <a:p>
            <a:pPr marL="342900" lvl="0" indent="-342900" algn="just">
              <a:lnSpc>
                <a:spcPct val="120000"/>
              </a:lnSpc>
              <a:spcBef>
                <a:spcPts val="300"/>
              </a:spcBef>
              <a:spcAft>
                <a:spcPts val="0"/>
              </a:spcAft>
              <a:buFont typeface="+mj-lt"/>
              <a:buAutoNum type="arabicPeriod"/>
              <a:tabLst>
                <a:tab pos="540385" algn="l"/>
              </a:tabLst>
            </a:pPr>
            <a:r>
              <a:rPr lang="de-DE" dirty="0">
                <a:latin typeface="Arial" panose="020B0604020202020204" pitchFamily="34" charset="0"/>
                <a:ea typeface="Times New Roman" panose="02020603050405020304" pitchFamily="18" charset="0"/>
              </a:rPr>
              <a:t>So jemand verspürt keinen Druck, negativ über Personen zu reden, die Schweres zugefügt haben.</a:t>
            </a:r>
            <a:endParaRPr lang="de-DE" dirty="0">
              <a:latin typeface="Times New Roman" panose="02020603050405020304" pitchFamily="18" charset="0"/>
              <a:ea typeface="Times New Roman" panose="02020603050405020304" pitchFamily="18" charset="0"/>
            </a:endParaRPr>
          </a:p>
          <a:p>
            <a:pPr marL="342900" lvl="0" indent="-342900" algn="just">
              <a:lnSpc>
                <a:spcPct val="120000"/>
              </a:lnSpc>
              <a:spcAft>
                <a:spcPts val="0"/>
              </a:spcAft>
              <a:buFont typeface="+mj-lt"/>
              <a:buAutoNum type="arabicPeriod"/>
              <a:tabLst>
                <a:tab pos="540385" algn="l"/>
              </a:tabLst>
            </a:pPr>
            <a:r>
              <a:rPr lang="de-DE" dirty="0">
                <a:latin typeface="Arial" panose="020B0604020202020204" pitchFamily="34" charset="0"/>
                <a:ea typeface="Times New Roman" panose="02020603050405020304" pitchFamily="18" charset="0"/>
              </a:rPr>
              <a:t>So jemand scheint in der Lage zu sein, auch über das Heikle, Gescheiterte, Missratene, Demütigende der Vergangenheit vorwurfsfrei zu erzählen.</a:t>
            </a:r>
            <a:endParaRPr lang="de-DE" dirty="0">
              <a:latin typeface="Times New Roman" panose="02020603050405020304" pitchFamily="18" charset="0"/>
              <a:ea typeface="Times New Roman" panose="02020603050405020304" pitchFamily="18" charset="0"/>
            </a:endParaRPr>
          </a:p>
          <a:p>
            <a:pPr marL="342900" lvl="0" indent="-342900" algn="just">
              <a:lnSpc>
                <a:spcPct val="120000"/>
              </a:lnSpc>
              <a:spcAft>
                <a:spcPts val="0"/>
              </a:spcAft>
              <a:buFont typeface="+mj-lt"/>
              <a:buAutoNum type="arabicPeriod"/>
              <a:tabLst>
                <a:tab pos="540385" algn="l"/>
              </a:tabLst>
            </a:pPr>
            <a:r>
              <a:rPr lang="de-DE" dirty="0">
                <a:latin typeface="Arial" panose="020B0604020202020204" pitchFamily="34" charset="0"/>
                <a:ea typeface="Times New Roman" panose="02020603050405020304" pitchFamily="18" charset="0"/>
              </a:rPr>
              <a:t>So jemand wünscht keiner andern Person, auch wenn sie ihm Schweres angetan hat, Böses.</a:t>
            </a:r>
            <a:endParaRPr lang="de-DE" dirty="0">
              <a:latin typeface="Times New Roman" panose="02020603050405020304" pitchFamily="18" charset="0"/>
              <a:ea typeface="Times New Roman" panose="02020603050405020304" pitchFamily="18" charset="0"/>
            </a:endParaRPr>
          </a:p>
          <a:p>
            <a:pPr marL="342900" lvl="0" indent="-342900" algn="just">
              <a:lnSpc>
                <a:spcPct val="120000"/>
              </a:lnSpc>
              <a:spcAft>
                <a:spcPts val="0"/>
              </a:spcAft>
              <a:buFont typeface="+mj-lt"/>
              <a:buAutoNum type="arabicPeriod"/>
              <a:tabLst>
                <a:tab pos="540385" algn="l"/>
              </a:tabLst>
            </a:pPr>
            <a:r>
              <a:rPr lang="de-DE" dirty="0">
                <a:latin typeface="Arial" panose="020B0604020202020204" pitchFamily="34" charset="0"/>
                <a:ea typeface="Times New Roman" panose="02020603050405020304" pitchFamily="18" charset="0"/>
              </a:rPr>
              <a:t>So jemanden stört es nicht, der Person, mit der es Schweres gab, zu  begegnen oder sie zu treffen.</a:t>
            </a:r>
            <a:endParaRPr lang="de-DE" dirty="0">
              <a:latin typeface="Times New Roman" panose="02020603050405020304" pitchFamily="18" charset="0"/>
              <a:ea typeface="Times New Roman" panose="02020603050405020304" pitchFamily="18" charset="0"/>
            </a:endParaRPr>
          </a:p>
          <a:p>
            <a:pPr marL="342900" lvl="0" indent="-342900" algn="just">
              <a:lnSpc>
                <a:spcPct val="120000"/>
              </a:lnSpc>
              <a:spcAft>
                <a:spcPts val="0"/>
              </a:spcAft>
              <a:buFont typeface="+mj-lt"/>
              <a:buAutoNum type="arabicPeriod"/>
              <a:tabLst>
                <a:tab pos="540385" algn="l"/>
              </a:tabLst>
            </a:pPr>
            <a:r>
              <a:rPr lang="de-DE" dirty="0">
                <a:latin typeface="Arial" panose="020B0604020202020204" pitchFamily="34" charset="0"/>
                <a:ea typeface="Times New Roman" panose="02020603050405020304" pitchFamily="18" charset="0"/>
              </a:rPr>
              <a:t>So jemand versteht sich nicht als Opfer. So jemand verzichtet darauf, Mitleid für die eigene Situation zu erregen. Nicht Angst, sondern Hoffnung leitet.</a:t>
            </a:r>
            <a:endParaRPr lang="de-DE" dirty="0">
              <a:effectLst/>
              <a:latin typeface="Times New Roman" panose="02020603050405020304" pitchFamily="18" charset="0"/>
              <a:ea typeface="Times New Roman" panose="02020603050405020304" pitchFamily="18" charset="0"/>
            </a:endParaRPr>
          </a:p>
        </p:txBody>
      </p:sp>
      <p:sp>
        <p:nvSpPr>
          <p:cNvPr id="3" name="Textfeld 2"/>
          <p:cNvSpPr txBox="1"/>
          <p:nvPr/>
        </p:nvSpPr>
        <p:spPr>
          <a:xfrm>
            <a:off x="3025776" y="1205728"/>
            <a:ext cx="2762295" cy="1015663"/>
          </a:xfrm>
          <a:prstGeom prst="rect">
            <a:avLst/>
          </a:prstGeom>
          <a:noFill/>
        </p:spPr>
        <p:txBody>
          <a:bodyPr wrap="none" rtlCol="0">
            <a:spAutoFit/>
          </a:bodyPr>
          <a:lstStyle/>
          <a:p>
            <a:pPr algn="ctr"/>
            <a:r>
              <a:rPr lang="de-CH" sz="2000" b="1" dirty="0">
                <a:solidFill>
                  <a:srgbClr val="7030A0"/>
                </a:solidFill>
              </a:rPr>
              <a:t>Vergangenheit:</a:t>
            </a:r>
            <a:br>
              <a:rPr lang="de-CH" sz="2000" b="1" dirty="0">
                <a:solidFill>
                  <a:srgbClr val="7030A0"/>
                </a:solidFill>
              </a:rPr>
            </a:br>
            <a:r>
              <a:rPr lang="de-CH" sz="2000" b="1" dirty="0">
                <a:solidFill>
                  <a:srgbClr val="7030A0"/>
                </a:solidFill>
              </a:rPr>
              <a:t>Immer mit dabei:</a:t>
            </a:r>
            <a:br>
              <a:rPr lang="de-CH" sz="2000" b="1" dirty="0">
                <a:solidFill>
                  <a:srgbClr val="7030A0"/>
                </a:solidFill>
              </a:rPr>
            </a:br>
            <a:r>
              <a:rPr lang="de-CH" sz="2000" b="1" dirty="0">
                <a:solidFill>
                  <a:srgbClr val="7030A0"/>
                </a:solidFill>
              </a:rPr>
              <a:t>Am Tisch, im Boot, im …</a:t>
            </a:r>
            <a:endParaRPr lang="de-DE" sz="2000" b="1" dirty="0">
              <a:solidFill>
                <a:srgbClr val="7030A0"/>
              </a:solidFill>
            </a:endParaRPr>
          </a:p>
        </p:txBody>
      </p:sp>
      <p:cxnSp>
        <p:nvCxnSpPr>
          <p:cNvPr id="5" name="Gerade Verbindung mit Pfeil 4"/>
          <p:cNvCxnSpPr/>
          <p:nvPr/>
        </p:nvCxnSpPr>
        <p:spPr>
          <a:xfrm flipH="1">
            <a:off x="2217484" y="1496185"/>
            <a:ext cx="1168401" cy="209757"/>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5165525" y="1583667"/>
            <a:ext cx="1049362" cy="209757"/>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109932" y="187778"/>
            <a:ext cx="8222796" cy="523220"/>
          </a:xfrm>
          <a:prstGeom prst="rect">
            <a:avLst/>
          </a:prstGeom>
        </p:spPr>
        <p:txBody>
          <a:bodyPr wrap="square">
            <a:spAutoFit/>
          </a:bodyPr>
          <a:lstStyle/>
          <a:p>
            <a:r>
              <a:rPr lang="de-DE" sz="2800" b="1" dirty="0">
                <a:solidFill>
                  <a:srgbClr val="FF0000"/>
                </a:solidFill>
              </a:rPr>
              <a:t>Schlüssel 5: Versöhnt mit Gott, mit mir, mit Umfeld</a:t>
            </a:r>
            <a:endParaRPr lang="de-DE" sz="2800" dirty="0">
              <a:solidFill>
                <a:srgbClr val="1F10B0"/>
              </a:solidFill>
            </a:endParaRPr>
          </a:p>
        </p:txBody>
      </p:sp>
      <p:pic>
        <p:nvPicPr>
          <p:cNvPr id="7" name="F9492DF3-E107-4A8A-97AC-C46C700D4975" descr="IMG_3152.jpg">
            <a:extLst>
              <a:ext uri="{FF2B5EF4-FFF2-40B4-BE49-F238E27FC236}">
                <a16:creationId xmlns:a16="http://schemas.microsoft.com/office/drawing/2014/main" id="{42E51634-DE22-A729-F7DA-75D65B5A027E}"/>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12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1">
            <a:extLst>
              <a:ext uri="{FF2B5EF4-FFF2-40B4-BE49-F238E27FC236}">
                <a16:creationId xmlns:a16="http://schemas.microsoft.com/office/drawing/2014/main" id="{BA70299B-0DB0-4A21-8794-AB535DFD86B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8018EB19-DEB9-2FA1-D311-36ACF4E510C4}"/>
              </a:ext>
            </a:extLst>
          </p:cNvPr>
          <p:cNvSpPr/>
          <p:nvPr/>
        </p:nvSpPr>
        <p:spPr>
          <a:xfrm>
            <a:off x="109932" y="208397"/>
            <a:ext cx="7651582" cy="954107"/>
          </a:xfrm>
          <a:prstGeom prst="rect">
            <a:avLst/>
          </a:prstGeom>
        </p:spPr>
        <p:txBody>
          <a:bodyPr wrap="square">
            <a:spAutoFit/>
          </a:bodyPr>
          <a:lstStyle/>
          <a:p>
            <a:r>
              <a:rPr lang="de-CH" sz="2800" b="1" dirty="0">
                <a:solidFill>
                  <a:srgbClr val="FF0000"/>
                </a:solidFill>
              </a:rPr>
              <a:t>Schlüssel 6: Gut und mündig mit Schwächen umgehen in einer Zeit, wo alles nach Stärken ruft</a:t>
            </a:r>
            <a:endParaRPr lang="de-DE" sz="2800" i="1" dirty="0">
              <a:solidFill>
                <a:srgbClr val="FF0000"/>
              </a:solidFill>
            </a:endParaRPr>
          </a:p>
        </p:txBody>
      </p:sp>
      <p:pic>
        <p:nvPicPr>
          <p:cNvPr id="5" name="Grafik 4" descr="Ein Bild, das Text, Beschilderung, Schild, draußen enthält.&#10;&#10;Automatisch generierte Beschreibung">
            <a:extLst>
              <a:ext uri="{FF2B5EF4-FFF2-40B4-BE49-F238E27FC236}">
                <a16:creationId xmlns:a16="http://schemas.microsoft.com/office/drawing/2014/main" id="{5AA47702-9626-8026-2DCB-87BCD098C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86" y="2465960"/>
            <a:ext cx="4103914" cy="2833655"/>
          </a:xfrm>
          <a:prstGeom prst="rect">
            <a:avLst/>
          </a:prstGeom>
        </p:spPr>
      </p:pic>
      <p:sp>
        <p:nvSpPr>
          <p:cNvPr id="6" name="Rechteck: abgeschrägt 5">
            <a:extLst>
              <a:ext uri="{FF2B5EF4-FFF2-40B4-BE49-F238E27FC236}">
                <a16:creationId xmlns:a16="http://schemas.microsoft.com/office/drawing/2014/main" id="{DE52C6E6-F8E6-C74A-F5DD-E040E6FAD797}"/>
              </a:ext>
            </a:extLst>
          </p:cNvPr>
          <p:cNvSpPr/>
          <p:nvPr/>
        </p:nvSpPr>
        <p:spPr>
          <a:xfrm>
            <a:off x="5158854" y="1609703"/>
            <a:ext cx="3794077" cy="4503761"/>
          </a:xfrm>
          <a:prstGeom prst="bevel">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800" dirty="0">
                <a:solidFill>
                  <a:srgbClr val="FFFF00"/>
                </a:solidFill>
                <a:latin typeface="Arial" panose="020B0604020202020204" pitchFamily="34" charset="0"/>
                <a:cs typeface="Arial" panose="020B0604020202020204" pitchFamily="34" charset="0"/>
              </a:rPr>
              <a:t>Wie ist es mit meiner Fähigkeit, </a:t>
            </a:r>
            <a:br>
              <a:rPr lang="de-CH" sz="2800" dirty="0">
                <a:solidFill>
                  <a:srgbClr val="FFFF00"/>
                </a:solidFill>
                <a:latin typeface="Arial" panose="020B0604020202020204" pitchFamily="34" charset="0"/>
                <a:cs typeface="Arial" panose="020B0604020202020204" pitchFamily="34" charset="0"/>
              </a:rPr>
            </a:br>
            <a:r>
              <a:rPr lang="de-CH" sz="2800" dirty="0">
                <a:solidFill>
                  <a:srgbClr val="FFFF00"/>
                </a:solidFill>
                <a:latin typeface="Arial" panose="020B0604020202020204" pitchFamily="34" charset="0"/>
                <a:cs typeface="Arial" panose="020B0604020202020204" pitchFamily="34" charset="0"/>
              </a:rPr>
              <a:t>gut und mündig mit meinen Schwächen umzugehen?</a:t>
            </a:r>
          </a:p>
        </p:txBody>
      </p:sp>
      <p:pic>
        <p:nvPicPr>
          <p:cNvPr id="7" name="F9492DF3-E107-4A8A-97AC-C46C700D4975" descr="IMG_3152.jpg">
            <a:extLst>
              <a:ext uri="{FF2B5EF4-FFF2-40B4-BE49-F238E27FC236}">
                <a16:creationId xmlns:a16="http://schemas.microsoft.com/office/drawing/2014/main" id="{C119B84B-1BDE-1662-F218-777B91875A6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73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34416" y="108065"/>
            <a:ext cx="288862" cy="646331"/>
          </a:xfrm>
          <a:prstGeom prst="rect">
            <a:avLst/>
          </a:prstGeom>
          <a:noFill/>
        </p:spPr>
        <p:txBody>
          <a:bodyPr wrap="none" rtlCol="0">
            <a:spAutoFit/>
          </a:bodyPr>
          <a:lstStyle/>
          <a:p>
            <a:r>
              <a:rPr lang="de-CH" sz="3600" b="1">
                <a:solidFill>
                  <a:srgbClr val="FF0000"/>
                </a:solidFill>
              </a:rPr>
              <a:t> </a:t>
            </a:r>
            <a:endParaRPr lang="de-DE" sz="3600" b="1" dirty="0">
              <a:solidFill>
                <a:srgbClr val="FF0000"/>
              </a:solidFill>
            </a:endParaRPr>
          </a:p>
        </p:txBody>
      </p:sp>
      <p:sp>
        <p:nvSpPr>
          <p:cNvPr id="3" name="Rectangle 1"/>
          <p:cNvSpPr>
            <a:spLocks noChangeArrowheads="1"/>
          </p:cNvSpPr>
          <p:nvPr/>
        </p:nvSpPr>
        <p:spPr bwMode="auto">
          <a:xfrm>
            <a:off x="1876425"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 name="Textfeld 1"/>
          <p:cNvSpPr txBox="1"/>
          <p:nvPr/>
        </p:nvSpPr>
        <p:spPr>
          <a:xfrm>
            <a:off x="121922" y="169620"/>
            <a:ext cx="5069593" cy="523220"/>
          </a:xfrm>
          <a:prstGeom prst="rect">
            <a:avLst/>
          </a:prstGeom>
          <a:noFill/>
        </p:spPr>
        <p:txBody>
          <a:bodyPr wrap="none" rtlCol="0">
            <a:spAutoFit/>
          </a:bodyPr>
          <a:lstStyle/>
          <a:p>
            <a:r>
              <a:rPr lang="de-CH" sz="2800" b="1" dirty="0">
                <a:solidFill>
                  <a:srgbClr val="FF0000"/>
                </a:solidFill>
              </a:rPr>
              <a:t>Die Verheissung in der Schwäche</a:t>
            </a:r>
            <a:endParaRPr lang="de-DE" sz="2800" b="1" i="1" dirty="0">
              <a:solidFill>
                <a:srgbClr val="FF0000"/>
              </a:solidFill>
            </a:endParaRPr>
          </a:p>
        </p:txBody>
      </p:sp>
      <p:sp>
        <p:nvSpPr>
          <p:cNvPr id="8" name="Rechteck 7"/>
          <p:cNvSpPr/>
          <p:nvPr/>
        </p:nvSpPr>
        <p:spPr>
          <a:xfrm>
            <a:off x="121922" y="846763"/>
            <a:ext cx="9022078" cy="6163610"/>
          </a:xfrm>
          <a:prstGeom prst="rect">
            <a:avLst/>
          </a:prstGeom>
        </p:spPr>
        <p:txBody>
          <a:bodyPr wrap="square">
            <a:spAutoFit/>
          </a:bodyPr>
          <a:lstStyle/>
          <a:p>
            <a:pPr marR="635" algn="just">
              <a:lnSpc>
                <a:spcPct val="115000"/>
              </a:lnSpc>
              <a:spcBef>
                <a:spcPts val="300"/>
              </a:spcBef>
              <a:spcAft>
                <a:spcPts val="0"/>
              </a:spcAft>
              <a:tabLst>
                <a:tab pos="540385" algn="l"/>
              </a:tabLst>
            </a:pPr>
            <a:r>
              <a:rPr lang="de-CH" b="1" dirty="0">
                <a:latin typeface="Arial" panose="020B0604020202020204" pitchFamily="34" charset="0"/>
                <a:ea typeface="Times New Roman" panose="02020603050405020304" pitchFamily="18" charset="0"/>
              </a:rPr>
              <a:t>Einige Stellen aus der Bibel</a:t>
            </a:r>
            <a:endParaRPr lang="de-DE" sz="1600" dirty="0">
              <a:latin typeface="Times New Roman" panose="02020603050405020304" pitchFamily="18" charset="0"/>
              <a:ea typeface="Times New Roman" panose="02020603050405020304" pitchFamily="18" charset="0"/>
            </a:endParaRPr>
          </a:p>
          <a:p>
            <a:pPr marL="342900" lvl="0" indent="-342900">
              <a:lnSpc>
                <a:spcPct val="115000"/>
              </a:lnSpc>
              <a:spcBef>
                <a:spcPts val="300"/>
              </a:spcBef>
              <a:buFont typeface="Wingdings" panose="05000000000000000000" pitchFamily="2" charset="2"/>
              <a:buChar char=""/>
              <a:tabLst>
                <a:tab pos="540385" algn="l"/>
              </a:tabLst>
            </a:pPr>
            <a:r>
              <a:rPr lang="de-CH" dirty="0">
                <a:latin typeface="Arial" panose="020B0604020202020204" pitchFamily="34" charset="0"/>
                <a:ea typeface="Times New Roman" panose="02020603050405020304" pitchFamily="18" charset="0"/>
              </a:rPr>
              <a:t>1. Sam. 2, 1-11; aus Hannas Gebet: "Mein Herz freut sich des Herrn … Der Bogen der Starken ist zerbrochen, und </a:t>
            </a:r>
            <a:r>
              <a:rPr lang="de-CH" i="1" dirty="0">
                <a:solidFill>
                  <a:srgbClr val="1F10B0"/>
                </a:solidFill>
                <a:latin typeface="Arial" panose="020B0604020202020204" pitchFamily="34" charset="0"/>
                <a:ea typeface="Times New Roman" panose="02020603050405020304" pitchFamily="18" charset="0"/>
              </a:rPr>
              <a:t>die Schwachen sind umgürtet mit Stärke </a:t>
            </a:r>
            <a:r>
              <a:rPr lang="de-CH" i="1" dirty="0">
                <a:latin typeface="Arial" panose="020B0604020202020204" pitchFamily="34" charset="0"/>
                <a:ea typeface="Times New Roman" panose="02020603050405020304" pitchFamily="18" charset="0"/>
              </a:rPr>
              <a:t>…"</a:t>
            </a:r>
            <a:endParaRPr lang="de-DE" sz="1600" dirty="0">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tabLst>
                <a:tab pos="540385" algn="l"/>
              </a:tabLst>
            </a:pPr>
            <a:r>
              <a:rPr lang="de-CH" dirty="0">
                <a:latin typeface="Arial" panose="020B0604020202020204" pitchFamily="34" charset="0"/>
                <a:ea typeface="Times New Roman" panose="02020603050405020304" pitchFamily="18" charset="0"/>
              </a:rPr>
              <a:t>Jesaja 53,4: </a:t>
            </a:r>
            <a:r>
              <a:rPr lang="de-CH" i="1" dirty="0">
                <a:latin typeface="Arial" panose="020B0604020202020204" pitchFamily="34" charset="0"/>
                <a:ea typeface="Times New Roman" panose="02020603050405020304" pitchFamily="18" charset="0"/>
              </a:rPr>
              <a:t>„</a:t>
            </a:r>
            <a:r>
              <a:rPr lang="de-CH" i="1" dirty="0">
                <a:solidFill>
                  <a:srgbClr val="1F10B0"/>
                </a:solidFill>
                <a:latin typeface="Arial" panose="020B0604020202020204" pitchFamily="34" charset="0"/>
                <a:ea typeface="Times New Roman" panose="02020603050405020304" pitchFamily="18" charset="0"/>
              </a:rPr>
              <a:t>Er hat unsre Schwachheit auf sich genommen</a:t>
            </a:r>
            <a:r>
              <a:rPr lang="de-CH" i="1" dirty="0">
                <a:latin typeface="Arial" panose="020B0604020202020204" pitchFamily="34" charset="0"/>
                <a:ea typeface="Times New Roman" panose="02020603050405020304" pitchFamily="18" charset="0"/>
              </a:rPr>
              <a:t>, und unsre Krankheit hat er getragen.“</a:t>
            </a:r>
            <a:endParaRPr lang="de-DE" sz="1600" dirty="0">
              <a:latin typeface="Times New Roman" panose="02020603050405020304" pitchFamily="18" charset="0"/>
              <a:ea typeface="Times New Roman" panose="02020603050405020304" pitchFamily="18" charset="0"/>
            </a:endParaRPr>
          </a:p>
          <a:p>
            <a:pPr marL="342900" indent="-342900">
              <a:lnSpc>
                <a:spcPct val="115000"/>
              </a:lnSpc>
              <a:buFont typeface="Wingdings" panose="05000000000000000000" pitchFamily="2" charset="2"/>
              <a:buChar char=""/>
              <a:tabLst>
                <a:tab pos="540385" algn="l"/>
              </a:tabLst>
            </a:pPr>
            <a:r>
              <a:rPr lang="de-DE" dirty="0">
                <a:latin typeface="Arial" panose="020B0604020202020204" pitchFamily="34" charset="0"/>
                <a:ea typeface="Times New Roman" panose="02020603050405020304" pitchFamily="18" charset="0"/>
              </a:rPr>
              <a:t>„…und </a:t>
            </a:r>
            <a:r>
              <a:rPr lang="de-DE" dirty="0">
                <a:solidFill>
                  <a:srgbClr val="1F10B0"/>
                </a:solidFill>
                <a:latin typeface="Arial" panose="020B0604020202020204" pitchFamily="34" charset="0"/>
                <a:ea typeface="Times New Roman" panose="02020603050405020304" pitchFamily="18" charset="0"/>
              </a:rPr>
              <a:t>was schwach ist vor der Welt, das hat Gott erwählt </a:t>
            </a:r>
            <a:r>
              <a:rPr lang="de-DE" dirty="0">
                <a:latin typeface="Arial" panose="020B0604020202020204" pitchFamily="34" charset="0"/>
                <a:ea typeface="Times New Roman" panose="02020603050405020304" pitchFamily="18" charset="0"/>
              </a:rPr>
              <a:t>…“ (1. Kor. 1,27)</a:t>
            </a:r>
          </a:p>
          <a:p>
            <a:pPr marL="342900" indent="-342900">
              <a:lnSpc>
                <a:spcPct val="115000"/>
              </a:lnSpc>
              <a:buFont typeface="Wingdings" panose="05000000000000000000" pitchFamily="2" charset="2"/>
              <a:buChar char=""/>
              <a:tabLst>
                <a:tab pos="540385" algn="l"/>
              </a:tabLst>
            </a:pPr>
            <a:r>
              <a:rPr lang="de-DE" dirty="0">
                <a:latin typeface="Arial" panose="020B0604020202020204" pitchFamily="34" charset="0"/>
                <a:ea typeface="Times New Roman" panose="02020603050405020304" pitchFamily="18" charset="0"/>
              </a:rPr>
              <a:t>1. Kor. 1,27-28: </a:t>
            </a:r>
            <a:r>
              <a:rPr lang="de-DE" dirty="0">
                <a:solidFill>
                  <a:srgbClr val="1F10B0"/>
                </a:solidFill>
                <a:latin typeface="Arial" panose="020B0604020202020204" pitchFamily="34" charset="0"/>
                <a:ea typeface="Times New Roman" panose="02020603050405020304" pitchFamily="18" charset="0"/>
              </a:rPr>
              <a:t>Das Törichte der Welt hat Gott erwählt</a:t>
            </a:r>
            <a:r>
              <a:rPr lang="de-DE" dirty="0">
                <a:latin typeface="Arial" panose="020B0604020202020204" pitchFamily="34" charset="0"/>
                <a:ea typeface="Times New Roman" panose="02020603050405020304" pitchFamily="18" charset="0"/>
              </a:rPr>
              <a:t>, um die Weisen zu beschämen, und </a:t>
            </a:r>
            <a:r>
              <a:rPr lang="de-DE" dirty="0">
                <a:solidFill>
                  <a:srgbClr val="1F10B0"/>
                </a:solidFill>
                <a:latin typeface="Arial" panose="020B0604020202020204" pitchFamily="34" charset="0"/>
                <a:ea typeface="Times New Roman" panose="02020603050405020304" pitchFamily="18" charset="0"/>
              </a:rPr>
              <a:t>das Schwache der Welt hat Gott erwählt</a:t>
            </a:r>
            <a:r>
              <a:rPr lang="de-DE" dirty="0">
                <a:latin typeface="Arial" panose="020B0604020202020204" pitchFamily="34" charset="0"/>
                <a:ea typeface="Times New Roman" panose="02020603050405020304" pitchFamily="18" charset="0"/>
              </a:rPr>
              <a:t>, um das Starke zu demütigen. Was </a:t>
            </a:r>
            <a:r>
              <a:rPr lang="de-DE" dirty="0">
                <a:solidFill>
                  <a:srgbClr val="1F10B0"/>
                </a:solidFill>
                <a:latin typeface="Arial" panose="020B0604020202020204" pitchFamily="34" charset="0"/>
                <a:ea typeface="Times New Roman" panose="02020603050405020304" pitchFamily="18" charset="0"/>
              </a:rPr>
              <a:t>in dieser Welt unbedeutend und verachtet </a:t>
            </a:r>
            <a:r>
              <a:rPr lang="de-DE" dirty="0">
                <a:latin typeface="Arial" panose="020B0604020202020204" pitchFamily="34" charset="0"/>
                <a:ea typeface="Times New Roman" panose="02020603050405020304" pitchFamily="18" charset="0"/>
              </a:rPr>
              <a:t>ist und was bei den Menschen nichts gilt, </a:t>
            </a:r>
            <a:r>
              <a:rPr lang="de-DE" dirty="0">
                <a:solidFill>
                  <a:srgbClr val="1F10B0"/>
                </a:solidFill>
                <a:latin typeface="Arial" panose="020B0604020202020204" pitchFamily="34" charset="0"/>
                <a:ea typeface="Times New Roman" panose="02020603050405020304" pitchFamily="18" charset="0"/>
              </a:rPr>
              <a:t>das hat Gott erwählt</a:t>
            </a:r>
            <a:r>
              <a:rPr lang="de-DE" dirty="0">
                <a:latin typeface="Arial" panose="020B0604020202020204" pitchFamily="34" charset="0"/>
                <a:ea typeface="Times New Roman" panose="02020603050405020304" pitchFamily="18" charset="0"/>
              </a:rPr>
              <a:t>. </a:t>
            </a:r>
          </a:p>
          <a:p>
            <a:pPr marL="342900" indent="-342900">
              <a:lnSpc>
                <a:spcPct val="115000"/>
              </a:lnSpc>
              <a:buFont typeface="Wingdings" panose="05000000000000000000" pitchFamily="2" charset="2"/>
              <a:buChar char=""/>
              <a:tabLst>
                <a:tab pos="540385" algn="l"/>
              </a:tabLst>
            </a:pPr>
            <a:r>
              <a:rPr lang="de-CH" dirty="0">
                <a:latin typeface="Arial" panose="020B0604020202020204" pitchFamily="34" charset="0"/>
                <a:ea typeface="Times New Roman" panose="02020603050405020304" pitchFamily="18" charset="0"/>
              </a:rPr>
              <a:t>2. Kor. 4,7: Wir aber haben diesen </a:t>
            </a:r>
            <a:r>
              <a:rPr lang="de-CH" dirty="0">
                <a:solidFill>
                  <a:srgbClr val="1F10B0"/>
                </a:solidFill>
                <a:latin typeface="Arial" panose="020B0604020202020204" pitchFamily="34" charset="0"/>
                <a:ea typeface="Times New Roman" panose="02020603050405020304" pitchFamily="18" charset="0"/>
              </a:rPr>
              <a:t>Schatz </a:t>
            </a:r>
            <a:r>
              <a:rPr lang="de-CH" i="1" dirty="0">
                <a:solidFill>
                  <a:srgbClr val="1F10B0"/>
                </a:solidFill>
                <a:latin typeface="Arial" panose="020B0604020202020204" pitchFamily="34" charset="0"/>
                <a:ea typeface="Times New Roman" panose="02020603050405020304" pitchFamily="18" charset="0"/>
              </a:rPr>
              <a:t>in irdenen Gefässen</a:t>
            </a:r>
            <a:r>
              <a:rPr lang="de-CH" dirty="0">
                <a:solidFill>
                  <a:srgbClr val="1F10B0"/>
                </a:solidFill>
                <a:latin typeface="Arial" panose="020B0604020202020204" pitchFamily="34" charset="0"/>
                <a:ea typeface="Times New Roman" panose="02020603050405020304" pitchFamily="18" charset="0"/>
              </a:rPr>
              <a:t> </a:t>
            </a:r>
            <a:r>
              <a:rPr lang="de-CH" dirty="0">
                <a:latin typeface="Arial" panose="020B0604020202020204" pitchFamily="34" charset="0"/>
                <a:ea typeface="Times New Roman" panose="02020603050405020304" pitchFamily="18" charset="0"/>
              </a:rPr>
              <a:t>…</a:t>
            </a:r>
            <a:endParaRPr lang="de-DE" sz="1600" dirty="0">
              <a:latin typeface="Times New Roman" panose="02020603050405020304" pitchFamily="18" charset="0"/>
              <a:ea typeface="Times New Roman" panose="02020603050405020304" pitchFamily="18" charset="0"/>
            </a:endParaRPr>
          </a:p>
          <a:p>
            <a:pPr marL="342900" indent="-342900">
              <a:lnSpc>
                <a:spcPct val="115000"/>
              </a:lnSpc>
              <a:buFont typeface="Wingdings" panose="05000000000000000000" pitchFamily="2" charset="2"/>
              <a:buChar char=""/>
              <a:tabLst>
                <a:tab pos="540385" algn="l"/>
              </a:tabLst>
            </a:pPr>
            <a:r>
              <a:rPr lang="de-DE" dirty="0">
                <a:latin typeface="Arial" panose="020B0604020202020204" pitchFamily="34" charset="0"/>
                <a:ea typeface="Times New Roman" panose="02020603050405020304" pitchFamily="18" charset="0"/>
              </a:rPr>
              <a:t>„Wenn ich mich rühmen soll, dann </a:t>
            </a:r>
            <a:r>
              <a:rPr lang="de-DE" dirty="0">
                <a:solidFill>
                  <a:srgbClr val="1F10B0"/>
                </a:solidFill>
                <a:latin typeface="Arial" panose="020B0604020202020204" pitchFamily="34" charset="0"/>
                <a:ea typeface="Times New Roman" panose="02020603050405020304" pitchFamily="18" charset="0"/>
              </a:rPr>
              <a:t>will ich mich meiner Schwachheit rühmen</a:t>
            </a:r>
            <a:r>
              <a:rPr lang="de-DE" dirty="0">
                <a:latin typeface="Arial" panose="020B0604020202020204" pitchFamily="34" charset="0"/>
                <a:ea typeface="Times New Roman" panose="02020603050405020304" pitchFamily="18" charset="0"/>
              </a:rPr>
              <a:t>“ (2. Kor. 11,30)</a:t>
            </a:r>
          </a:p>
          <a:p>
            <a:pPr marL="342900" indent="-342900">
              <a:lnSpc>
                <a:spcPct val="115000"/>
              </a:lnSpc>
              <a:buFont typeface="Wingdings" panose="05000000000000000000" pitchFamily="2" charset="2"/>
              <a:buChar char=""/>
              <a:tabLst>
                <a:tab pos="540385" algn="l"/>
              </a:tabLst>
            </a:pPr>
            <a:r>
              <a:rPr lang="de-DE" dirty="0">
                <a:latin typeface="Arial" panose="020B0604020202020204" pitchFamily="34" charset="0"/>
                <a:ea typeface="Times New Roman" panose="02020603050405020304" pitchFamily="18" charset="0"/>
              </a:rPr>
              <a:t>„Christus spricht: </a:t>
            </a:r>
            <a:r>
              <a:rPr lang="de-DE" dirty="0">
                <a:solidFill>
                  <a:srgbClr val="1F10B0"/>
                </a:solidFill>
                <a:latin typeface="Arial" panose="020B0604020202020204" pitchFamily="34" charset="0"/>
                <a:ea typeface="Times New Roman" panose="02020603050405020304" pitchFamily="18" charset="0"/>
              </a:rPr>
              <a:t>Ich bin in den Schwachen mächtig</a:t>
            </a:r>
            <a:r>
              <a:rPr lang="de-DE" dirty="0">
                <a:latin typeface="Arial" panose="020B0604020202020204" pitchFamily="34" charset="0"/>
                <a:ea typeface="Times New Roman" panose="02020603050405020304" pitchFamily="18" charset="0"/>
              </a:rPr>
              <a:t>“- </a:t>
            </a:r>
            <a:r>
              <a:rPr lang="de-CH" i="1" dirty="0">
                <a:latin typeface="Arial" panose="020B0604020202020204" pitchFamily="34" charset="0"/>
                <a:ea typeface="Times New Roman" panose="02020603050405020304" pitchFamily="18" charset="0"/>
              </a:rPr>
              <a:t>Lass dir an meiner Gnade genügen; denn </a:t>
            </a:r>
            <a:r>
              <a:rPr lang="de-CH" i="1" dirty="0">
                <a:solidFill>
                  <a:srgbClr val="1F10B0"/>
                </a:solidFill>
                <a:latin typeface="Arial" panose="020B0604020202020204" pitchFamily="34" charset="0"/>
                <a:ea typeface="Times New Roman" panose="02020603050405020304" pitchFamily="18" charset="0"/>
              </a:rPr>
              <a:t>meine Kraft ist in den Schwachen mächtig </a:t>
            </a:r>
            <a:r>
              <a:rPr lang="de-DE" dirty="0">
                <a:latin typeface="Arial" panose="020B0604020202020204" pitchFamily="34" charset="0"/>
                <a:ea typeface="Times New Roman" panose="02020603050405020304" pitchFamily="18" charset="0"/>
              </a:rPr>
              <a:t>(2. Kor. 12,9) </a:t>
            </a:r>
            <a:r>
              <a:rPr lang="de-CH" i="1" dirty="0">
                <a:latin typeface="Arial" panose="020B0604020202020204" pitchFamily="34" charset="0"/>
                <a:ea typeface="Times New Roman" panose="02020603050405020304" pitchFamily="18" charset="0"/>
              </a:rPr>
              <a:t>.</a:t>
            </a:r>
            <a:endParaRPr lang="de-DE" sz="1600" dirty="0">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tabLst>
                <a:tab pos="540385" algn="l"/>
              </a:tabLst>
            </a:pPr>
            <a:r>
              <a:rPr lang="de-CH" dirty="0">
                <a:latin typeface="Arial" panose="020B0604020202020204" pitchFamily="34" charset="0"/>
                <a:ea typeface="Times New Roman" panose="02020603050405020304" pitchFamily="18" charset="0"/>
              </a:rPr>
              <a:t>2. Kor. 12,10: Darum bin ich </a:t>
            </a:r>
            <a:r>
              <a:rPr lang="de-CH" dirty="0">
                <a:solidFill>
                  <a:srgbClr val="1F10B0"/>
                </a:solidFill>
                <a:latin typeface="Arial" panose="020B0604020202020204" pitchFamily="34" charset="0"/>
                <a:ea typeface="Times New Roman" panose="02020603050405020304" pitchFamily="18" charset="0"/>
              </a:rPr>
              <a:t>guten Mutes in Schwachheit </a:t>
            </a:r>
            <a:r>
              <a:rPr lang="de-CH" dirty="0">
                <a:latin typeface="Arial" panose="020B0604020202020204" pitchFamily="34" charset="0"/>
                <a:ea typeface="Times New Roman" panose="02020603050405020304" pitchFamily="18" charset="0"/>
              </a:rPr>
              <a:t>– </a:t>
            </a:r>
            <a:r>
              <a:rPr lang="de-CH" i="1" dirty="0">
                <a:solidFill>
                  <a:srgbClr val="1F10B0"/>
                </a:solidFill>
                <a:latin typeface="Arial" panose="020B0604020202020204" pitchFamily="34" charset="0"/>
                <a:ea typeface="Times New Roman" panose="02020603050405020304" pitchFamily="18" charset="0"/>
              </a:rPr>
              <a:t>wenn </a:t>
            </a:r>
            <a:br>
              <a:rPr lang="de-CH" i="1" dirty="0">
                <a:solidFill>
                  <a:srgbClr val="1F10B0"/>
                </a:solidFill>
                <a:latin typeface="Arial" panose="020B0604020202020204" pitchFamily="34" charset="0"/>
                <a:ea typeface="Times New Roman" panose="02020603050405020304" pitchFamily="18" charset="0"/>
              </a:rPr>
            </a:br>
            <a:r>
              <a:rPr lang="de-CH" i="1" dirty="0">
                <a:solidFill>
                  <a:srgbClr val="1F10B0"/>
                </a:solidFill>
                <a:latin typeface="Arial" panose="020B0604020202020204" pitchFamily="34" charset="0"/>
                <a:ea typeface="Times New Roman" panose="02020603050405020304" pitchFamily="18" charset="0"/>
              </a:rPr>
              <a:t>ich schwach bin, bin ich stark</a:t>
            </a:r>
            <a:endParaRPr lang="de-DE" sz="1600" i="1" dirty="0">
              <a:solidFill>
                <a:srgbClr val="1F10B0"/>
              </a:solidFill>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tabLst>
                <a:tab pos="540385" algn="l"/>
              </a:tabLst>
            </a:pPr>
            <a:r>
              <a:rPr lang="de-CH" dirty="0">
                <a:latin typeface="Arial" panose="020B0604020202020204" pitchFamily="34" charset="0"/>
                <a:ea typeface="Times New Roman" panose="02020603050405020304" pitchFamily="18" charset="0"/>
              </a:rPr>
              <a:t>…</a:t>
            </a:r>
            <a:endParaRPr lang="de-DE" sz="1600" dirty="0">
              <a:latin typeface="Times New Roman" panose="02020603050405020304" pitchFamily="18" charset="0"/>
              <a:ea typeface="Times New Roman" panose="02020603050405020304" pitchFamily="18" charset="0"/>
            </a:endParaRPr>
          </a:p>
          <a:p>
            <a:pPr marR="635">
              <a:lnSpc>
                <a:spcPct val="115000"/>
              </a:lnSpc>
              <a:spcBef>
                <a:spcPts val="300"/>
              </a:spcBef>
              <a:tabLst>
                <a:tab pos="540385" algn="l"/>
              </a:tabLst>
            </a:pPr>
            <a:endParaRPr lang="de-DE" sz="1600" dirty="0">
              <a:effectLst/>
              <a:latin typeface="Times New Roman" panose="02020603050405020304" pitchFamily="18" charset="0"/>
              <a:ea typeface="Times New Roman" panose="02020603050405020304" pitchFamily="18" charset="0"/>
            </a:endParaRPr>
          </a:p>
        </p:txBody>
      </p:sp>
      <p:sp>
        <p:nvSpPr>
          <p:cNvPr id="5" name="Ellipse 4">
            <a:extLst>
              <a:ext uri="{FF2B5EF4-FFF2-40B4-BE49-F238E27FC236}">
                <a16:creationId xmlns:a16="http://schemas.microsoft.com/office/drawing/2014/main" id="{64F4AEBB-45AE-0861-B06C-5A0A754F9C91}"/>
              </a:ext>
            </a:extLst>
          </p:cNvPr>
          <p:cNvSpPr/>
          <p:nvPr/>
        </p:nvSpPr>
        <p:spPr>
          <a:xfrm>
            <a:off x="3701143" y="1600200"/>
            <a:ext cx="4648200" cy="3374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Ellipse 6">
            <a:extLst>
              <a:ext uri="{FF2B5EF4-FFF2-40B4-BE49-F238E27FC236}">
                <a16:creationId xmlns:a16="http://schemas.microsoft.com/office/drawing/2014/main" id="{76133481-2EB2-6CAC-CC88-FDA20018C91A}"/>
              </a:ext>
            </a:extLst>
          </p:cNvPr>
          <p:cNvSpPr/>
          <p:nvPr/>
        </p:nvSpPr>
        <p:spPr>
          <a:xfrm>
            <a:off x="1578429" y="2496536"/>
            <a:ext cx="5029200" cy="3374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Ellipse 10">
            <a:extLst>
              <a:ext uri="{FF2B5EF4-FFF2-40B4-BE49-F238E27FC236}">
                <a16:creationId xmlns:a16="http://schemas.microsoft.com/office/drawing/2014/main" id="{41573E97-5B8A-E360-3CB1-FBB2B479429A}"/>
              </a:ext>
            </a:extLst>
          </p:cNvPr>
          <p:cNvSpPr/>
          <p:nvPr/>
        </p:nvSpPr>
        <p:spPr>
          <a:xfrm>
            <a:off x="3874239" y="4071258"/>
            <a:ext cx="3386532" cy="3374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Ellipse 11">
            <a:extLst>
              <a:ext uri="{FF2B5EF4-FFF2-40B4-BE49-F238E27FC236}">
                <a16:creationId xmlns:a16="http://schemas.microsoft.com/office/drawing/2014/main" id="{E201EEDE-A232-BF0F-C679-894207662AA3}"/>
              </a:ext>
            </a:extLst>
          </p:cNvPr>
          <p:cNvSpPr/>
          <p:nvPr/>
        </p:nvSpPr>
        <p:spPr>
          <a:xfrm>
            <a:off x="487707" y="6011237"/>
            <a:ext cx="3386532" cy="3374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F9492DF3-E107-4A8A-97AC-C46C700D4975" descr="IMG_3152.jpg">
            <a:extLst>
              <a:ext uri="{FF2B5EF4-FFF2-40B4-BE49-F238E27FC236}">
                <a16:creationId xmlns:a16="http://schemas.microsoft.com/office/drawing/2014/main" id="{43BF2DFC-4F9E-8839-8378-53334AE93BA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140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
            <a:extLst>
              <a:ext uri="{FF2B5EF4-FFF2-40B4-BE49-F238E27FC236}">
                <a16:creationId xmlns:a16="http://schemas.microsoft.com/office/drawing/2014/main" id="{BA70299B-0DB0-4A21-8794-AB535DFD86B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224971" y="545685"/>
            <a:ext cx="8323943" cy="5463996"/>
          </a:xfrm>
          <a:prstGeom prst="rect">
            <a:avLst/>
          </a:prstGeom>
        </p:spPr>
        <p:txBody>
          <a:bodyPr wrap="square">
            <a:spAutoFit/>
          </a:bodyPr>
          <a:lstStyle/>
          <a:p>
            <a:pPr algn="just">
              <a:lnSpc>
                <a:spcPct val="120000"/>
              </a:lnSpc>
              <a:spcBef>
                <a:spcPts val="300"/>
              </a:spcBef>
              <a:spcAft>
                <a:spcPts val="0"/>
              </a:spcAft>
              <a:tabLst>
                <a:tab pos="540385" algn="l"/>
              </a:tabLst>
            </a:pPr>
            <a:r>
              <a:rPr lang="de-DE"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Schlüssel 7: In Dankbarkeit geübt - Zitate</a:t>
            </a:r>
          </a:p>
          <a:p>
            <a:pPr algn="just">
              <a:lnSpc>
                <a:spcPct val="120000"/>
              </a:lnSpc>
              <a:spcBef>
                <a:spcPts val="300"/>
              </a:spcBef>
              <a:spcAft>
                <a:spcPts val="0"/>
              </a:spcAft>
              <a:tabLst>
                <a:tab pos="540385" algn="l"/>
              </a:tabLst>
            </a:pPr>
            <a:endParaRPr lang="de-DE"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20000"/>
              </a:lnSpc>
              <a:spcBef>
                <a:spcPts val="300"/>
              </a:spcBef>
              <a:spcAft>
                <a:spcPts val="800"/>
              </a:spcAft>
              <a:buFont typeface="Symbol" panose="05050102010706020507" pitchFamily="18" charset="2"/>
              <a:buChar char=""/>
              <a:tabLst>
                <a:tab pos="540385" algn="l"/>
                <a:tab pos="-90170" algn="l"/>
              </a:tabLst>
            </a:pPr>
            <a:r>
              <a:rPr lang="de-DE"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Für das vergangene Dank, für das Kommende Ja. </a:t>
            </a:r>
            <a:br>
              <a:rPr lang="de-DE" sz="2400" b="1" dirty="0">
                <a:latin typeface="Arial" panose="020B0604020202020204" pitchFamily="34" charset="0"/>
                <a:ea typeface="Times New Roman" panose="02020603050405020304" pitchFamily="18" charset="0"/>
                <a:cs typeface="Arial" panose="020B0604020202020204" pitchFamily="34" charset="0"/>
              </a:rPr>
            </a:br>
            <a:r>
              <a:rPr lang="de-DE" sz="1200" dirty="0">
                <a:latin typeface="Arial" panose="020B0604020202020204" pitchFamily="34" charset="0"/>
                <a:ea typeface="Times New Roman" panose="02020603050405020304" pitchFamily="18" charset="0"/>
                <a:cs typeface="Arial" panose="020B0604020202020204" pitchFamily="34" charset="0"/>
              </a:rPr>
              <a:t>(Dag </a:t>
            </a:r>
            <a:r>
              <a:rPr lang="de-DE" sz="1200" dirty="0" err="1">
                <a:latin typeface="Arial" panose="020B0604020202020204" pitchFamily="34" charset="0"/>
                <a:ea typeface="Times New Roman" panose="02020603050405020304" pitchFamily="18" charset="0"/>
                <a:cs typeface="Arial" panose="020B0604020202020204" pitchFamily="34" charset="0"/>
              </a:rPr>
              <a:t>Hammarskjöld</a:t>
            </a:r>
            <a:r>
              <a:rPr lang="de-DE" sz="1200" dirty="0">
                <a:latin typeface="Arial" panose="020B0604020202020204" pitchFamily="34" charset="0"/>
                <a:ea typeface="Times New Roman" panose="02020603050405020304" pitchFamily="18" charset="0"/>
                <a:cs typeface="Arial" panose="020B0604020202020204" pitchFamily="34" charset="0"/>
              </a:rPr>
              <a:t>, 1905 – 1961)</a:t>
            </a:r>
            <a:endParaRPr lang="de-DE"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20000"/>
              </a:lnSpc>
              <a:spcBef>
                <a:spcPts val="300"/>
              </a:spcBef>
              <a:spcAft>
                <a:spcPts val="800"/>
              </a:spcAft>
              <a:buFont typeface="Symbol" panose="05050102010706020507" pitchFamily="18" charset="2"/>
              <a:buChar char=""/>
              <a:tabLst>
                <a:tab pos="540385" algn="l"/>
                <a:tab pos="-90170" algn="l"/>
              </a:tabLst>
            </a:pPr>
            <a:r>
              <a:rPr lang="de-DE"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Nicht die Glücklichen sind dankbar, </a:t>
            </a:r>
            <a:br>
              <a:rPr lang="de-DE"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br>
            <a:r>
              <a:rPr lang="de-DE"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sondern die Dankbaren sind glücklich </a:t>
            </a:r>
            <a:br>
              <a:rPr lang="de-DE" b="1" dirty="0">
                <a:latin typeface="Arial" panose="020B0604020202020204" pitchFamily="34" charset="0"/>
                <a:ea typeface="Times New Roman" panose="02020603050405020304" pitchFamily="18" charset="0"/>
                <a:cs typeface="Arial" panose="020B0604020202020204" pitchFamily="34" charset="0"/>
              </a:rPr>
            </a:br>
            <a:r>
              <a:rPr lang="de-DE" sz="1200" dirty="0">
                <a:latin typeface="Arial" panose="020B0604020202020204" pitchFamily="34" charset="0"/>
                <a:ea typeface="Times New Roman" panose="02020603050405020304" pitchFamily="18" charset="0"/>
                <a:cs typeface="Arial" panose="020B0604020202020204" pitchFamily="34" charset="0"/>
              </a:rPr>
              <a:t>(Francis Bacon, 1561 – 1626)</a:t>
            </a:r>
            <a:endParaRPr lang="de-DE"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20000"/>
              </a:lnSpc>
              <a:spcBef>
                <a:spcPts val="300"/>
              </a:spcBef>
              <a:spcAft>
                <a:spcPts val="800"/>
              </a:spcAft>
              <a:buFont typeface="Symbol" panose="05050102010706020507" pitchFamily="18" charset="2"/>
              <a:buChar char=""/>
              <a:tabLst>
                <a:tab pos="540385" algn="l"/>
                <a:tab pos="-90170" algn="l"/>
              </a:tabLst>
            </a:pPr>
            <a:r>
              <a:rPr lang="de-DE"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Die </a:t>
            </a:r>
            <a:r>
              <a:rPr lang="de-DE" sz="2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grösste</a:t>
            </a:r>
            <a:r>
              <a:rPr lang="de-DE"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Kraft des Lebens ist die Dankbarkeit</a:t>
            </a:r>
            <a:r>
              <a:rPr lang="de-DE" sz="2400" b="1" dirty="0">
                <a:latin typeface="Arial" panose="020B0604020202020204" pitchFamily="34" charset="0"/>
                <a:ea typeface="Times New Roman" panose="02020603050405020304" pitchFamily="18" charset="0"/>
                <a:cs typeface="Arial" panose="020B0604020202020204" pitchFamily="34" charset="0"/>
              </a:rPr>
              <a:t> </a:t>
            </a:r>
            <a:br>
              <a:rPr lang="de-DE" sz="2400" b="1" dirty="0">
                <a:latin typeface="Arial" panose="020B0604020202020204" pitchFamily="34" charset="0"/>
                <a:ea typeface="Times New Roman" panose="02020603050405020304" pitchFamily="18" charset="0"/>
                <a:cs typeface="Arial" panose="020B0604020202020204" pitchFamily="34" charset="0"/>
              </a:rPr>
            </a:br>
            <a:r>
              <a:rPr lang="de-DE" sz="1200" dirty="0">
                <a:latin typeface="Arial" panose="020B0604020202020204" pitchFamily="34" charset="0"/>
                <a:ea typeface="Times New Roman" panose="02020603050405020304" pitchFamily="18" charset="0"/>
                <a:cs typeface="Arial" panose="020B0604020202020204" pitchFamily="34" charset="0"/>
              </a:rPr>
              <a:t>(Hermann von </a:t>
            </a:r>
            <a:r>
              <a:rPr lang="de-DE" sz="1200" dirty="0" err="1">
                <a:latin typeface="Arial" panose="020B0604020202020204" pitchFamily="34" charset="0"/>
                <a:ea typeface="Times New Roman" panose="02020603050405020304" pitchFamily="18" charset="0"/>
                <a:cs typeface="Arial" panose="020B0604020202020204" pitchFamily="34" charset="0"/>
              </a:rPr>
              <a:t>Bezzel</a:t>
            </a:r>
            <a:r>
              <a:rPr lang="de-DE" sz="1200" dirty="0">
                <a:latin typeface="Arial" panose="020B0604020202020204" pitchFamily="34" charset="0"/>
                <a:ea typeface="Times New Roman" panose="02020603050405020304" pitchFamily="18" charset="0"/>
                <a:cs typeface="Arial" panose="020B0604020202020204" pitchFamily="34" charset="0"/>
              </a:rPr>
              <a:t>, 1861 - 1917)</a:t>
            </a:r>
            <a:endParaRPr lang="de-DE"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20000"/>
              </a:lnSpc>
              <a:spcBef>
                <a:spcPts val="300"/>
              </a:spcBef>
              <a:spcAft>
                <a:spcPts val="800"/>
              </a:spcAft>
              <a:buFont typeface="Symbol" panose="05050102010706020507" pitchFamily="18" charset="2"/>
              <a:buChar char=""/>
              <a:tabLst>
                <a:tab pos="540385" algn="l"/>
                <a:tab pos="-90170" algn="l"/>
              </a:tabLst>
            </a:pPr>
            <a:r>
              <a:rPr lang="de-DE" sz="2000" b="1" dirty="0">
                <a:latin typeface="Arial" panose="020B0604020202020204" pitchFamily="34" charset="0"/>
                <a:ea typeface="Times New Roman" panose="02020603050405020304" pitchFamily="18" charset="0"/>
                <a:cs typeface="Arial" panose="020B0604020202020204" pitchFamily="34" charset="0"/>
              </a:rPr>
              <a:t>Dessen Herz ist wahrhaftig heil geworden, der danken gelernt hat </a:t>
            </a:r>
            <a:r>
              <a:rPr lang="de-DE" dirty="0">
                <a:latin typeface="Arial" panose="020B0604020202020204" pitchFamily="34" charset="0"/>
                <a:ea typeface="Times New Roman" panose="02020603050405020304" pitchFamily="18" charset="0"/>
                <a:cs typeface="Arial" panose="020B0604020202020204" pitchFamily="34" charset="0"/>
              </a:rPr>
              <a:t>(</a:t>
            </a:r>
            <a:r>
              <a:rPr lang="de-DE" sz="1200" dirty="0">
                <a:latin typeface="Arial" panose="020B0604020202020204" pitchFamily="34" charset="0"/>
                <a:ea typeface="Times New Roman" panose="02020603050405020304" pitchFamily="18" charset="0"/>
                <a:cs typeface="Arial" panose="020B0604020202020204" pitchFamily="34" charset="0"/>
              </a:rPr>
              <a:t>Friedrich von Bodelschwingh, 1831-1920)</a:t>
            </a:r>
            <a:endParaRPr lang="de-DE"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20000"/>
              </a:lnSpc>
              <a:spcBef>
                <a:spcPts val="300"/>
              </a:spcBef>
              <a:spcAft>
                <a:spcPts val="800"/>
              </a:spcAft>
              <a:buFont typeface="Symbol" panose="05050102010706020507" pitchFamily="18" charset="2"/>
              <a:buChar char=""/>
              <a:tabLst>
                <a:tab pos="540385" algn="l"/>
                <a:tab pos="-90170" algn="l"/>
              </a:tabLst>
            </a:pPr>
            <a:r>
              <a:rPr lang="de-DE" sz="2000" b="1" dirty="0">
                <a:latin typeface="Arial" panose="020B0604020202020204" pitchFamily="34" charset="0"/>
                <a:ea typeface="Times New Roman" panose="02020603050405020304" pitchFamily="18" charset="0"/>
                <a:cs typeface="Arial" panose="020B0604020202020204" pitchFamily="34" charset="0"/>
              </a:rPr>
              <a:t>Sich freuen </a:t>
            </a:r>
            <a:r>
              <a:rPr lang="de-DE" sz="2000" b="1" dirty="0" err="1">
                <a:latin typeface="Arial" panose="020B0604020202020204" pitchFamily="34" charset="0"/>
                <a:ea typeface="Times New Roman" panose="02020603050405020304" pitchFamily="18" charset="0"/>
                <a:cs typeface="Arial" panose="020B0604020202020204" pitchFamily="34" charset="0"/>
              </a:rPr>
              <a:t>heisst</a:t>
            </a:r>
            <a:r>
              <a:rPr lang="de-DE" sz="2000" b="1" dirty="0">
                <a:latin typeface="Arial" panose="020B0604020202020204" pitchFamily="34" charset="0"/>
                <a:ea typeface="Times New Roman" panose="02020603050405020304" pitchFamily="18" charset="0"/>
                <a:cs typeface="Arial" panose="020B0604020202020204" pitchFamily="34" charset="0"/>
              </a:rPr>
              <a:t> </a:t>
            </a:r>
            <a:r>
              <a:rPr lang="de-DE" sz="2000" b="1" i="1" dirty="0">
                <a:latin typeface="Arial" panose="020B0604020202020204" pitchFamily="34" charset="0"/>
                <a:ea typeface="Times New Roman" panose="02020603050405020304" pitchFamily="18" charset="0"/>
                <a:cs typeface="Arial" panose="020B0604020202020204" pitchFamily="34" charset="0"/>
              </a:rPr>
              <a:t>ausschauen nach Gelegenheiten zur Dankbarkeit</a:t>
            </a:r>
            <a:r>
              <a:rPr lang="de-DE" sz="2000" b="1" dirty="0">
                <a:latin typeface="Arial" panose="020B0604020202020204" pitchFamily="34" charset="0"/>
                <a:ea typeface="Times New Roman" panose="02020603050405020304" pitchFamily="18" charset="0"/>
                <a:cs typeface="Arial" panose="020B0604020202020204" pitchFamily="34" charset="0"/>
              </a:rPr>
              <a:t>  </a:t>
            </a:r>
            <a:r>
              <a:rPr lang="de-DE" sz="1200" dirty="0">
                <a:latin typeface="Arial" panose="020B0604020202020204" pitchFamily="34" charset="0"/>
                <a:ea typeface="Times New Roman" panose="02020603050405020304" pitchFamily="18" charset="0"/>
                <a:cs typeface="Arial" panose="020B0604020202020204" pitchFamily="34" charset="0"/>
              </a:rPr>
              <a:t>(Karl Barth, 1886 - 1968)</a:t>
            </a:r>
            <a:endParaRPr lang="de-DE"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F9492DF3-E107-4A8A-97AC-C46C700D4975" descr="IMG_3152.jpg">
            <a:extLst>
              <a:ext uri="{FF2B5EF4-FFF2-40B4-BE49-F238E27FC236}">
                <a16:creationId xmlns:a16="http://schemas.microsoft.com/office/drawing/2014/main" id="{2F29E4F8-99AC-6CDA-319F-6693AA8DB54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796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
            <a:extLst>
              <a:ext uri="{FF2B5EF4-FFF2-40B4-BE49-F238E27FC236}">
                <a16:creationId xmlns:a16="http://schemas.microsoft.com/office/drawing/2014/main" id="{BA70299B-0DB0-4A21-8794-AB535DFD86B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96E2030B-05D0-EAC1-46E8-3716575FDA79}"/>
              </a:ext>
            </a:extLst>
          </p:cNvPr>
          <p:cNvSpPr txBox="1"/>
          <p:nvPr/>
        </p:nvSpPr>
        <p:spPr>
          <a:xfrm>
            <a:off x="198545" y="698188"/>
            <a:ext cx="8413020" cy="5856796"/>
          </a:xfrm>
          <a:prstGeom prst="rect">
            <a:avLst/>
          </a:prstGeom>
          <a:noFill/>
        </p:spPr>
        <p:txBody>
          <a:bodyPr wrap="square">
            <a:spAutoFit/>
          </a:bodyPr>
          <a:lstStyle/>
          <a:p>
            <a:pPr marR="88900">
              <a:lnSpc>
                <a:spcPct val="107000"/>
              </a:lnSpc>
              <a:spcAft>
                <a:spcPts val="800"/>
              </a:spcAft>
            </a:pPr>
            <a:r>
              <a:rPr lang="de-CH"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Dankbarkeit einüben: </a:t>
            </a:r>
            <a:r>
              <a:rPr lang="de-CH"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Was können wir tun?</a:t>
            </a:r>
            <a:endParaRPr lang="de-CH"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135255" lvl="0" indent="-342900">
              <a:lnSpc>
                <a:spcPct val="107000"/>
              </a:lnSpc>
              <a:spcAft>
                <a:spcPts val="800"/>
              </a:spcAft>
              <a:buFont typeface="Wingdings" panose="05000000000000000000" pitchFamily="2" charset="2"/>
              <a:buChar char="Ø"/>
              <a:tabLst>
                <a:tab pos="-90170" algn="l"/>
              </a:tabLst>
            </a:pPr>
            <a:r>
              <a:rPr lang="de-CH" sz="2400" b="1"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rPr>
              <a:t>Ich führe 3 Wochen lang ein Tagebuch: </a:t>
            </a:r>
            <a:r>
              <a:rPr lang="de-CH" sz="2400" b="1" i="1"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rPr>
              <a:t>An jedem Tag notiere ich drei Dinge, für die ich dankbar bin!</a:t>
            </a:r>
            <a:endParaRPr lang="de-CH" sz="2400"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135255" lvl="0" indent="-342900">
              <a:lnSpc>
                <a:spcPct val="107000"/>
              </a:lnSpc>
              <a:spcAft>
                <a:spcPts val="800"/>
              </a:spcAft>
              <a:buFont typeface="Wingdings" panose="05000000000000000000" pitchFamily="2" charset="2"/>
              <a:buChar char="Ø"/>
              <a:tabLst>
                <a:tab pos="-90170" algn="l"/>
              </a:tabLst>
            </a:pPr>
            <a:r>
              <a:rPr lang="de-CH" sz="2400" b="1"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rPr>
              <a:t>Wenn ich mich über </a:t>
            </a:r>
            <a:r>
              <a:rPr lang="de-CH" sz="2400" b="1" i="1"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rPr>
              <a:t>eine</a:t>
            </a:r>
            <a:r>
              <a:rPr lang="de-CH" sz="2400" b="1"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rPr>
              <a:t> Sache beschwere, nehme ich mir vor, dass ich über </a:t>
            </a:r>
            <a:r>
              <a:rPr lang="de-CH" sz="2400" b="1" i="1"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rPr>
              <a:t>drei</a:t>
            </a:r>
            <a:r>
              <a:rPr lang="de-CH" sz="2400" b="1"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rPr>
              <a:t> andere Dinge dankbar spreche.</a:t>
            </a:r>
            <a:endParaRPr lang="de-CH" sz="2400"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135255" lvl="0" indent="-342900">
              <a:lnSpc>
                <a:spcPct val="107000"/>
              </a:lnSpc>
              <a:spcAft>
                <a:spcPts val="800"/>
              </a:spcAft>
              <a:buFont typeface="Wingdings" panose="05000000000000000000" pitchFamily="2" charset="2"/>
              <a:buChar char="Ø"/>
              <a:tabLst>
                <a:tab pos="-90170" algn="l"/>
              </a:tabLst>
            </a:pPr>
            <a:r>
              <a:rPr lang="de-CH" sz="2400" b="1"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rPr>
              <a:t>Mit 2 Freunden oder Freundinnen vereinbare ich, dass sie mich darauf aufmerksam machen dürfen, wenn ich mehr klage, jammere, undankbar bin </a:t>
            </a:r>
            <a:r>
              <a:rPr lang="de-CH" sz="2400" b="1" i="1"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rPr>
              <a:t>als dankbar</a:t>
            </a:r>
            <a:r>
              <a:rPr lang="de-CH" sz="2400" b="1"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rPr>
              <a:t> zu sein.</a:t>
            </a:r>
            <a:endParaRPr lang="de-CH" sz="2400"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135255" lvl="0" indent="-342900">
              <a:lnSpc>
                <a:spcPct val="107000"/>
              </a:lnSpc>
              <a:spcAft>
                <a:spcPts val="800"/>
              </a:spcAft>
              <a:buFont typeface="Wingdings" panose="05000000000000000000" pitchFamily="2" charset="2"/>
              <a:buChar char="Ø"/>
              <a:tabLst>
                <a:tab pos="-90170" algn="l"/>
              </a:tabLst>
            </a:pPr>
            <a:r>
              <a:rPr lang="de-CH" sz="2400" b="1"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rPr>
              <a:t>Ich frage statt ‚Wie geht es Dir‘: </a:t>
            </a:r>
            <a:r>
              <a:rPr lang="de-CH" sz="2400" b="1" i="1"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rPr>
              <a:t>Wofür bist Du heute dankbar?</a:t>
            </a:r>
            <a:endParaRPr lang="de-CH" sz="2400"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135255" lvl="0" indent="-342900">
              <a:lnSpc>
                <a:spcPct val="107000"/>
              </a:lnSpc>
              <a:spcAft>
                <a:spcPts val="800"/>
              </a:spcAft>
              <a:buFont typeface="Wingdings" panose="05000000000000000000" pitchFamily="2" charset="2"/>
              <a:buChar char="Ø"/>
              <a:tabLst>
                <a:tab pos="-90170" algn="l"/>
              </a:tabLst>
            </a:pPr>
            <a:r>
              <a:rPr lang="de-CH" sz="2400" b="1"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rPr>
              <a:t>Im Hauskreis/Kleingruppe fragen wir uns: </a:t>
            </a:r>
            <a:br>
              <a:rPr lang="de-CH" sz="2400" b="1"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rPr>
            </a:br>
            <a:r>
              <a:rPr lang="de-CH" sz="2400" b="1" i="1"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rPr>
              <a:t>Was hilft / bewährt sich bei uns, ein dankbarer Mensch zu sein und zu bleiben?</a:t>
            </a:r>
            <a:endParaRPr lang="de-CH" sz="2400" dirty="0">
              <a:solidFill>
                <a:srgbClr val="1F10B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eck 5">
            <a:extLst>
              <a:ext uri="{FF2B5EF4-FFF2-40B4-BE49-F238E27FC236}">
                <a16:creationId xmlns:a16="http://schemas.microsoft.com/office/drawing/2014/main" id="{C0FFFA77-CBD2-BDC8-E4B5-445DCD9400C5}"/>
              </a:ext>
            </a:extLst>
          </p:cNvPr>
          <p:cNvSpPr/>
          <p:nvPr/>
        </p:nvSpPr>
        <p:spPr>
          <a:xfrm>
            <a:off x="241676" y="98311"/>
            <a:ext cx="7626469" cy="523220"/>
          </a:xfrm>
          <a:prstGeom prst="rect">
            <a:avLst/>
          </a:prstGeom>
        </p:spPr>
        <p:txBody>
          <a:bodyPr wrap="square">
            <a:spAutoFit/>
          </a:bodyPr>
          <a:lstStyle/>
          <a:p>
            <a:r>
              <a:rPr lang="de-DE" sz="2800" b="1" i="1" dirty="0">
                <a:solidFill>
                  <a:srgbClr val="FF0000"/>
                </a:solidFill>
              </a:rPr>
              <a:t>Schlüssel 7: DANKBARKEIT</a:t>
            </a:r>
            <a:endParaRPr lang="de-DE" sz="2800" b="1" i="1" dirty="0">
              <a:solidFill>
                <a:srgbClr val="3E884E"/>
              </a:solidFill>
            </a:endParaRPr>
          </a:p>
        </p:txBody>
      </p:sp>
      <p:pic>
        <p:nvPicPr>
          <p:cNvPr id="3" name="F9492DF3-E107-4A8A-97AC-C46C700D4975" descr="IMG_3152.jpg">
            <a:extLst>
              <a:ext uri="{FF2B5EF4-FFF2-40B4-BE49-F238E27FC236}">
                <a16:creationId xmlns:a16="http://schemas.microsoft.com/office/drawing/2014/main" id="{FE7427F5-547D-E88B-6515-E81F338FD78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46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874B-78D6-5532-40BB-8F515BB981D4}"/>
            </a:ext>
          </a:extLst>
        </p:cNvPr>
        <p:cNvGrpSpPr/>
        <p:nvPr/>
      </p:nvGrpSpPr>
      <p:grpSpPr>
        <a:xfrm>
          <a:off x="0" y="0"/>
          <a:ext cx="0" cy="0"/>
          <a:chOff x="0" y="0"/>
          <a:chExt cx="0" cy="0"/>
        </a:xfrm>
      </p:grpSpPr>
      <p:pic>
        <p:nvPicPr>
          <p:cNvPr id="4" name="Grafik 1">
            <a:extLst>
              <a:ext uri="{FF2B5EF4-FFF2-40B4-BE49-F238E27FC236}">
                <a16:creationId xmlns:a16="http://schemas.microsoft.com/office/drawing/2014/main" id="{69C82411-A4CD-CDF2-B36F-8E37DB39ADD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id="{BF7ADE52-B7A6-4926-1B52-8679DABE4245}"/>
              </a:ext>
            </a:extLst>
          </p:cNvPr>
          <p:cNvSpPr/>
          <p:nvPr/>
        </p:nvSpPr>
        <p:spPr>
          <a:xfrm>
            <a:off x="109930" y="208397"/>
            <a:ext cx="7417143" cy="461665"/>
          </a:xfrm>
          <a:prstGeom prst="rect">
            <a:avLst/>
          </a:prstGeom>
        </p:spPr>
        <p:txBody>
          <a:bodyPr wrap="square">
            <a:spAutoFit/>
          </a:bodyPr>
          <a:lstStyle/>
          <a:p>
            <a:r>
              <a:rPr lang="de-DE" sz="2400" b="1" i="1" dirty="0">
                <a:solidFill>
                  <a:srgbClr val="FF0000"/>
                </a:solidFill>
              </a:rPr>
              <a:t>Acht </a:t>
            </a:r>
            <a:r>
              <a:rPr lang="de-DE" sz="2400" b="1" dirty="0">
                <a:solidFill>
                  <a:srgbClr val="FF0000"/>
                </a:solidFill>
              </a:rPr>
              <a:t>Schlüssel zu einem innerlich gesunden Älterwerden</a:t>
            </a:r>
            <a:endParaRPr lang="de-DE" sz="2400" i="1" dirty="0">
              <a:solidFill>
                <a:srgbClr val="FF0000"/>
              </a:solidFill>
            </a:endParaRPr>
          </a:p>
        </p:txBody>
      </p:sp>
      <p:pic>
        <p:nvPicPr>
          <p:cNvPr id="5" name="F9492DF3-E107-4A8A-97AC-C46C700D4975" descr="IMG_3152.jpg">
            <a:extLst>
              <a:ext uri="{FF2B5EF4-FFF2-40B4-BE49-F238E27FC236}">
                <a16:creationId xmlns:a16="http://schemas.microsoft.com/office/drawing/2014/main" id="{C254BB59-7480-677E-2A66-5FAF5DE645B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3894" y="208397"/>
            <a:ext cx="945479" cy="126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ahmen 1">
            <a:extLst>
              <a:ext uri="{FF2B5EF4-FFF2-40B4-BE49-F238E27FC236}">
                <a16:creationId xmlns:a16="http://schemas.microsoft.com/office/drawing/2014/main" id="{A63BCB54-D208-6A42-CB1B-86305522AD94}"/>
              </a:ext>
            </a:extLst>
          </p:cNvPr>
          <p:cNvSpPr/>
          <p:nvPr/>
        </p:nvSpPr>
        <p:spPr>
          <a:xfrm>
            <a:off x="935150" y="1158058"/>
            <a:ext cx="7260609" cy="4394580"/>
          </a:xfrm>
          <a:prstGeom prst="fram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3600" dirty="0">
                <a:solidFill>
                  <a:srgbClr val="FF0000"/>
                </a:solidFill>
                <a:latin typeface="Arial" panose="020B0604020202020204" pitchFamily="34" charset="0"/>
                <a:cs typeface="Arial" panose="020B0604020202020204" pitchFamily="34" charset="0"/>
              </a:rPr>
              <a:t>Im Folgenden lassen wir uns auf acht Schlüssel zu erfülltem Älterwerden ein</a:t>
            </a:r>
          </a:p>
        </p:txBody>
      </p:sp>
      <p:pic>
        <p:nvPicPr>
          <p:cNvPr id="3" name="Grafik 2">
            <a:extLst>
              <a:ext uri="{FF2B5EF4-FFF2-40B4-BE49-F238E27FC236}">
                <a16:creationId xmlns:a16="http://schemas.microsoft.com/office/drawing/2014/main" id="{71D75378-26FE-EB03-773A-F2677027CBB7}"/>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374373" y="4749025"/>
            <a:ext cx="1864672" cy="1818780"/>
          </a:xfrm>
          <a:prstGeom prst="rect">
            <a:avLst/>
          </a:prstGeom>
        </p:spPr>
      </p:pic>
      <p:pic>
        <p:nvPicPr>
          <p:cNvPr id="11" name="Grafik 10">
            <a:extLst>
              <a:ext uri="{FF2B5EF4-FFF2-40B4-BE49-F238E27FC236}">
                <a16:creationId xmlns:a16="http://schemas.microsoft.com/office/drawing/2014/main" id="{3291004A-E435-3575-9836-71770FA5842A}"/>
              </a:ext>
            </a:extLst>
          </p:cNvPr>
          <p:cNvPicPr/>
          <p:nvPr/>
        </p:nvPicPr>
        <p:blipFill>
          <a:blip r:embed="rId5" cstate="email">
            <a:extLst>
              <a:ext uri="{28A0092B-C50C-407E-A947-70E740481C1C}">
                <a14:useLocalDpi xmlns:a14="http://schemas.microsoft.com/office/drawing/2010/main" val="0"/>
              </a:ext>
            </a:extLst>
          </a:blip>
          <a:stretch>
            <a:fillRect/>
          </a:stretch>
        </p:blipFill>
        <p:spPr>
          <a:xfrm>
            <a:off x="6018664" y="4285397"/>
            <a:ext cx="3000150" cy="2176631"/>
          </a:xfrm>
          <a:prstGeom prst="rect">
            <a:avLst/>
          </a:prstGeom>
        </p:spPr>
      </p:pic>
      <p:sp>
        <p:nvSpPr>
          <p:cNvPr id="6" name="Rechteck: abgerundete Ecken 5">
            <a:extLst>
              <a:ext uri="{FF2B5EF4-FFF2-40B4-BE49-F238E27FC236}">
                <a16:creationId xmlns:a16="http://schemas.microsoft.com/office/drawing/2014/main" id="{95942992-FCFC-C37E-607A-94A19EBCAA4E}"/>
              </a:ext>
            </a:extLst>
          </p:cNvPr>
          <p:cNvSpPr/>
          <p:nvPr/>
        </p:nvSpPr>
        <p:spPr>
          <a:xfrm>
            <a:off x="244626" y="866011"/>
            <a:ext cx="8312520" cy="37303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300"/>
              </a:spcBef>
              <a:spcAft>
                <a:spcPts val="0"/>
              </a:spcAft>
              <a:tabLst>
                <a:tab pos="540385" algn="l"/>
              </a:tabLst>
            </a:pPr>
            <a:r>
              <a:rPr lang="de-DE" sz="2400" b="1" dirty="0">
                <a:solidFill>
                  <a:srgbClr val="7030A0"/>
                </a:solidFill>
                <a:latin typeface="Arial" panose="020B0604020202020204" pitchFamily="34" charset="0"/>
                <a:ea typeface="Times New Roman" panose="02020603050405020304" pitchFamily="18" charset="0"/>
              </a:rPr>
              <a:t>Zitat von</a:t>
            </a:r>
            <a:r>
              <a:rPr lang="de-DE" sz="2400" dirty="0">
                <a:solidFill>
                  <a:srgbClr val="7030A0"/>
                </a:solidFill>
                <a:latin typeface="Arial" panose="020B0604020202020204" pitchFamily="34" charset="0"/>
                <a:ea typeface="Times New Roman" panose="02020603050405020304" pitchFamily="18" charset="0"/>
              </a:rPr>
              <a:t> </a:t>
            </a:r>
            <a:r>
              <a:rPr lang="de-DE" sz="2400" b="1" i="1" dirty="0">
                <a:solidFill>
                  <a:srgbClr val="7030A0"/>
                </a:solidFill>
                <a:latin typeface="Arial" panose="020B0604020202020204" pitchFamily="34" charset="0"/>
                <a:ea typeface="Times New Roman" panose="02020603050405020304" pitchFamily="18" charset="0"/>
              </a:rPr>
              <a:t>Charles Dickens</a:t>
            </a:r>
            <a:r>
              <a:rPr lang="de-DE" sz="2400" i="1" dirty="0">
                <a:solidFill>
                  <a:srgbClr val="7030A0"/>
                </a:solidFill>
                <a:latin typeface="Arial" panose="020B0604020202020204" pitchFamily="34" charset="0"/>
                <a:ea typeface="Times New Roman" panose="02020603050405020304" pitchFamily="18" charset="0"/>
              </a:rPr>
              <a:t>:</a:t>
            </a:r>
          </a:p>
          <a:p>
            <a:pPr algn="just">
              <a:lnSpc>
                <a:spcPct val="115000"/>
              </a:lnSpc>
              <a:spcBef>
                <a:spcPts val="300"/>
              </a:spcBef>
              <a:spcAft>
                <a:spcPts val="0"/>
              </a:spcAft>
              <a:tabLst>
                <a:tab pos="540385" algn="l"/>
              </a:tabLst>
            </a:pPr>
            <a:endParaRPr lang="de-DE" sz="2400" dirty="0">
              <a:solidFill>
                <a:srgbClr val="7030A0"/>
              </a:solidFill>
              <a:latin typeface="Times New Roman" panose="02020603050405020304" pitchFamily="18" charset="0"/>
              <a:ea typeface="Times New Roman" panose="02020603050405020304" pitchFamily="18" charset="0"/>
            </a:endParaRPr>
          </a:p>
          <a:p>
            <a:pPr algn="ctr">
              <a:lnSpc>
                <a:spcPct val="115000"/>
              </a:lnSpc>
              <a:spcBef>
                <a:spcPts val="300"/>
              </a:spcBef>
              <a:spcAft>
                <a:spcPts val="0"/>
              </a:spcAft>
              <a:tabLst>
                <a:tab pos="540385" algn="l"/>
              </a:tabLst>
            </a:pPr>
            <a:r>
              <a:rPr lang="de-CH" sz="3200" b="1" dirty="0">
                <a:solidFill>
                  <a:srgbClr val="C00000"/>
                </a:solidFill>
                <a:latin typeface="Arial" panose="020B0604020202020204" pitchFamily="34" charset="0"/>
                <a:ea typeface="Times New Roman" panose="02020603050405020304" pitchFamily="18" charset="0"/>
              </a:rPr>
              <a:t>Auch wenn Du eine schwere Tür öffnen möchtest, </a:t>
            </a:r>
            <a:br>
              <a:rPr lang="de-CH" sz="3200" b="1" dirty="0">
                <a:solidFill>
                  <a:srgbClr val="C00000"/>
                </a:solidFill>
                <a:latin typeface="Arial" panose="020B0604020202020204" pitchFamily="34" charset="0"/>
                <a:ea typeface="Times New Roman" panose="02020603050405020304" pitchFamily="18" charset="0"/>
              </a:rPr>
            </a:br>
            <a:r>
              <a:rPr lang="de-CH" sz="3200" b="1" dirty="0">
                <a:solidFill>
                  <a:srgbClr val="C00000"/>
                </a:solidFill>
                <a:latin typeface="Arial" panose="020B0604020202020204" pitchFamily="34" charset="0"/>
                <a:ea typeface="Times New Roman" panose="02020603050405020304" pitchFamily="18" charset="0"/>
              </a:rPr>
              <a:t>brauchst Du nur einen </a:t>
            </a:r>
            <a:r>
              <a:rPr lang="de-CH" sz="3200" b="1" i="1" dirty="0">
                <a:solidFill>
                  <a:srgbClr val="C00000"/>
                </a:solidFill>
                <a:latin typeface="Arial" panose="020B0604020202020204" pitchFamily="34" charset="0"/>
                <a:ea typeface="Times New Roman" panose="02020603050405020304" pitchFamily="18" charset="0"/>
              </a:rPr>
              <a:t>kleinen</a:t>
            </a:r>
            <a:r>
              <a:rPr lang="de-CH" sz="3200" b="1" dirty="0">
                <a:solidFill>
                  <a:srgbClr val="C00000"/>
                </a:solidFill>
                <a:latin typeface="Arial" panose="020B0604020202020204" pitchFamily="34" charset="0"/>
                <a:ea typeface="Times New Roman" panose="02020603050405020304" pitchFamily="18" charset="0"/>
              </a:rPr>
              <a:t> Schlüssel, um sie aufzusperren.</a:t>
            </a:r>
            <a:endParaRPr lang="de-CH" sz="2400" dirty="0"/>
          </a:p>
        </p:txBody>
      </p:sp>
    </p:spTree>
    <p:extLst>
      <p:ext uri="{BB962C8B-B14F-4D97-AF65-F5344CB8AC3E}">
        <p14:creationId xmlns:p14="http://schemas.microsoft.com/office/powerpoint/2010/main" val="4079721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1+#ppt_w/2"/>
                                          </p:val>
                                        </p:tav>
                                        <p:tav tm="100000">
                                          <p:val>
                                            <p:strVal val="#ppt_x"/>
                                          </p:val>
                                        </p:tav>
                                      </p:tavLst>
                                    </p:anim>
                                    <p:anim calcmode="lin" valueType="num">
                                      <p:cBhvr additive="base">
                                        <p:cTn id="1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0-#ppt_w/2"/>
                                          </p:val>
                                        </p:tav>
                                        <p:tav tm="100000">
                                          <p:val>
                                            <p:strVal val="#ppt_x"/>
                                          </p:val>
                                        </p:tav>
                                      </p:tavLst>
                                    </p:anim>
                                    <p:anim calcmode="lin" valueType="num">
                                      <p:cBhvr additive="base">
                                        <p:cTn id="1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ussdiagramm: Daten 13"/>
          <p:cNvSpPr/>
          <p:nvPr/>
        </p:nvSpPr>
        <p:spPr>
          <a:xfrm>
            <a:off x="202250" y="924852"/>
            <a:ext cx="8766164" cy="5808139"/>
          </a:xfrm>
          <a:prstGeom prst="flowChartInputOutput">
            <a:avLst/>
          </a:prstGeom>
          <a:solidFill>
            <a:srgbClr val="3E8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1">
            <a:extLst>
              <a:ext uri="{FF2B5EF4-FFF2-40B4-BE49-F238E27FC236}">
                <a16:creationId xmlns:a16="http://schemas.microsoft.com/office/drawing/2014/main" id="{BA70299B-0DB0-4A21-8794-AB535DFD86B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3407585" y="2723912"/>
            <a:ext cx="2355494" cy="21579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a:solidFill>
                  <a:srgbClr val="C00000"/>
                </a:solidFill>
              </a:rPr>
              <a:t>SIE</a:t>
            </a:r>
            <a:br>
              <a:rPr lang="de-CH" sz="3600" b="1" dirty="0">
                <a:solidFill>
                  <a:srgbClr val="C00000"/>
                </a:solidFill>
              </a:rPr>
            </a:br>
            <a:r>
              <a:rPr lang="de-CH" sz="3600" b="1" dirty="0">
                <a:solidFill>
                  <a:srgbClr val="C00000"/>
                </a:solidFill>
              </a:rPr>
              <a:t>ICH </a:t>
            </a:r>
          </a:p>
          <a:p>
            <a:pPr algn="ctr"/>
            <a:r>
              <a:rPr lang="de-CH" sz="3600" b="1" dirty="0">
                <a:solidFill>
                  <a:srgbClr val="C00000"/>
                </a:solidFill>
              </a:rPr>
              <a:t>WIR</a:t>
            </a:r>
            <a:endParaRPr lang="de-DE" b="1" dirty="0">
              <a:solidFill>
                <a:srgbClr val="C00000"/>
              </a:solidFill>
            </a:endParaRPr>
          </a:p>
        </p:txBody>
      </p:sp>
      <p:sp>
        <p:nvSpPr>
          <p:cNvPr id="8" name="Abgerundetes Rechteck 7"/>
          <p:cNvSpPr/>
          <p:nvPr/>
        </p:nvSpPr>
        <p:spPr>
          <a:xfrm>
            <a:off x="3379194" y="1122987"/>
            <a:ext cx="2412275" cy="118599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rgbClr val="C00000"/>
                </a:solidFill>
              </a:rPr>
              <a:t>SCHLÜSSEL 2:</a:t>
            </a:r>
          </a:p>
          <a:p>
            <a:pPr algn="ctr"/>
            <a:r>
              <a:rPr lang="de-CH" sz="2800" b="1" dirty="0">
                <a:solidFill>
                  <a:srgbClr val="1F10B0"/>
                </a:solidFill>
              </a:rPr>
              <a:t>Pflege innerer Mensch</a:t>
            </a:r>
            <a:endParaRPr lang="de-CH" dirty="0"/>
          </a:p>
        </p:txBody>
      </p:sp>
      <p:sp>
        <p:nvSpPr>
          <p:cNvPr id="9" name="Abgerundetes Rechteck 8"/>
          <p:cNvSpPr/>
          <p:nvPr/>
        </p:nvSpPr>
        <p:spPr>
          <a:xfrm>
            <a:off x="5593562" y="1705669"/>
            <a:ext cx="2340865" cy="113385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rgbClr val="C00000"/>
                </a:solidFill>
              </a:rPr>
              <a:t>SCHLÜSSEL 3:</a:t>
            </a:r>
          </a:p>
          <a:p>
            <a:pPr algn="ctr"/>
            <a:r>
              <a:rPr lang="de-CH" sz="2800" b="1" dirty="0">
                <a:solidFill>
                  <a:srgbClr val="1F10B0"/>
                </a:solidFill>
              </a:rPr>
              <a:t>Gewissheit, wer ich bin</a:t>
            </a:r>
            <a:endParaRPr lang="de-CH" dirty="0"/>
          </a:p>
        </p:txBody>
      </p:sp>
      <p:sp>
        <p:nvSpPr>
          <p:cNvPr id="10" name="Abgerundetes Rechteck 9"/>
          <p:cNvSpPr/>
          <p:nvPr/>
        </p:nvSpPr>
        <p:spPr>
          <a:xfrm>
            <a:off x="5916148" y="3304986"/>
            <a:ext cx="3158428" cy="113385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rgbClr val="C00000"/>
                </a:solidFill>
              </a:rPr>
              <a:t>SCHLÜSSEL 4:</a:t>
            </a:r>
          </a:p>
          <a:p>
            <a:pPr algn="ctr"/>
            <a:r>
              <a:rPr lang="de-CH" sz="2800" b="1" dirty="0">
                <a:solidFill>
                  <a:srgbClr val="1F10B0"/>
                </a:solidFill>
              </a:rPr>
              <a:t>Versöhnt mit Nächsten/mir/Gott</a:t>
            </a:r>
            <a:endParaRPr lang="de-CH" dirty="0"/>
          </a:p>
        </p:txBody>
      </p:sp>
      <p:sp>
        <p:nvSpPr>
          <p:cNvPr id="11" name="Abgerundetes Rechteck 10"/>
          <p:cNvSpPr/>
          <p:nvPr/>
        </p:nvSpPr>
        <p:spPr>
          <a:xfrm>
            <a:off x="5075007" y="5018986"/>
            <a:ext cx="2437703" cy="113385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rgbClr val="C00000"/>
                </a:solidFill>
              </a:rPr>
              <a:t>SCHLÜSSEL 5:</a:t>
            </a:r>
          </a:p>
          <a:p>
            <a:pPr algn="ctr"/>
            <a:r>
              <a:rPr lang="de-CH" sz="2800" b="1" dirty="0">
                <a:solidFill>
                  <a:srgbClr val="1F10B0"/>
                </a:solidFill>
              </a:rPr>
              <a:t>Sinn im Leben</a:t>
            </a:r>
            <a:endParaRPr lang="de-CH" dirty="0"/>
          </a:p>
        </p:txBody>
      </p:sp>
      <p:sp>
        <p:nvSpPr>
          <p:cNvPr id="12" name="Abgerundetes Rechteck 11"/>
          <p:cNvSpPr/>
          <p:nvPr/>
        </p:nvSpPr>
        <p:spPr>
          <a:xfrm>
            <a:off x="1638606" y="5018986"/>
            <a:ext cx="2496222" cy="113385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rgbClr val="C00000"/>
                </a:solidFill>
              </a:rPr>
              <a:t>SCHLÜSSEL 6:</a:t>
            </a:r>
          </a:p>
          <a:p>
            <a:pPr algn="ctr"/>
            <a:r>
              <a:rPr lang="de-CH" sz="2800" b="1" dirty="0">
                <a:solidFill>
                  <a:srgbClr val="1F10B0"/>
                </a:solidFill>
              </a:rPr>
              <a:t>Guter Umgang mit Schwäche</a:t>
            </a:r>
            <a:endParaRPr lang="de-CH" dirty="0"/>
          </a:p>
        </p:txBody>
      </p:sp>
      <p:sp>
        <p:nvSpPr>
          <p:cNvPr id="13" name="Abgerundetes Rechteck 12"/>
          <p:cNvSpPr/>
          <p:nvPr/>
        </p:nvSpPr>
        <p:spPr>
          <a:xfrm>
            <a:off x="140727" y="3299154"/>
            <a:ext cx="3158428" cy="113385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rgbClr val="C00000"/>
                </a:solidFill>
              </a:rPr>
              <a:t>SCHLÜSSEL 7:</a:t>
            </a:r>
          </a:p>
          <a:p>
            <a:pPr algn="ctr"/>
            <a:r>
              <a:rPr lang="de-CH" sz="2800" b="1" dirty="0">
                <a:solidFill>
                  <a:srgbClr val="1F10B0"/>
                </a:solidFill>
              </a:rPr>
              <a:t>Dankbarkeit</a:t>
            </a:r>
            <a:endParaRPr lang="de-CH" dirty="0"/>
          </a:p>
        </p:txBody>
      </p:sp>
      <p:sp>
        <p:nvSpPr>
          <p:cNvPr id="15" name="Flussdiagramm: Mehrere Dokumente 14"/>
          <p:cNvSpPr/>
          <p:nvPr/>
        </p:nvSpPr>
        <p:spPr>
          <a:xfrm>
            <a:off x="7659015" y="833932"/>
            <a:ext cx="1375014" cy="1735647"/>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t>Schlüssel 8 </a:t>
            </a:r>
            <a:r>
              <a:rPr lang="de-CH" sz="3200" dirty="0"/>
              <a:t>Das JA</a:t>
            </a:r>
            <a:endParaRPr lang="de-DE" sz="3200" dirty="0"/>
          </a:p>
        </p:txBody>
      </p:sp>
      <p:sp>
        <p:nvSpPr>
          <p:cNvPr id="5" name="Abgerundetes Rechteck 4"/>
          <p:cNvSpPr/>
          <p:nvPr/>
        </p:nvSpPr>
        <p:spPr>
          <a:xfrm>
            <a:off x="1217795" y="1705669"/>
            <a:ext cx="2340865" cy="104607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rgbClr val="C00000"/>
                </a:solidFill>
              </a:rPr>
              <a:t>SCHLÜSSEL 1:</a:t>
            </a:r>
          </a:p>
          <a:p>
            <a:pPr algn="ctr"/>
            <a:r>
              <a:rPr lang="de-CH" sz="2800" b="1" dirty="0">
                <a:solidFill>
                  <a:srgbClr val="1F10B0"/>
                </a:solidFill>
              </a:rPr>
              <a:t>Hoffnung</a:t>
            </a:r>
            <a:endParaRPr lang="de-CH" dirty="0"/>
          </a:p>
        </p:txBody>
      </p:sp>
      <p:sp>
        <p:nvSpPr>
          <p:cNvPr id="16" name="Rechteck 15">
            <a:extLst>
              <a:ext uri="{FF2B5EF4-FFF2-40B4-BE49-F238E27FC236}">
                <a16:creationId xmlns:a16="http://schemas.microsoft.com/office/drawing/2014/main" id="{7EF806BC-0455-16FB-2FB1-8577433EA517}"/>
              </a:ext>
            </a:extLst>
          </p:cNvPr>
          <p:cNvSpPr/>
          <p:nvPr/>
        </p:nvSpPr>
        <p:spPr>
          <a:xfrm>
            <a:off x="241676" y="98311"/>
            <a:ext cx="7626469" cy="523220"/>
          </a:xfrm>
          <a:prstGeom prst="rect">
            <a:avLst/>
          </a:prstGeom>
        </p:spPr>
        <p:txBody>
          <a:bodyPr wrap="square">
            <a:spAutoFit/>
          </a:bodyPr>
          <a:lstStyle/>
          <a:p>
            <a:r>
              <a:rPr lang="de-DE" sz="2800" b="1" i="1" dirty="0">
                <a:solidFill>
                  <a:srgbClr val="FF0000"/>
                </a:solidFill>
              </a:rPr>
              <a:t>Schlüssel 8: JA sagen lernen</a:t>
            </a:r>
            <a:endParaRPr lang="de-DE" sz="2800" b="1" i="1" dirty="0">
              <a:solidFill>
                <a:srgbClr val="3E884E"/>
              </a:solidFill>
            </a:endParaRPr>
          </a:p>
        </p:txBody>
      </p:sp>
      <p:pic>
        <p:nvPicPr>
          <p:cNvPr id="2" name="F9492DF3-E107-4A8A-97AC-C46C700D4975" descr="IMG_3152.jpg">
            <a:extLst>
              <a:ext uri="{FF2B5EF4-FFF2-40B4-BE49-F238E27FC236}">
                <a16:creationId xmlns:a16="http://schemas.microsoft.com/office/drawing/2014/main" id="{CF4E42A1-B725-8545-3704-1A5B591D4A3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84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ppt_x"/>
                                          </p:val>
                                        </p:tav>
                                        <p:tav tm="100000">
                                          <p:val>
                                            <p:strVal val="#ppt_x"/>
                                          </p:val>
                                        </p:tav>
                                      </p:tavLst>
                                    </p:anim>
                                    <p:anim calcmode="lin" valueType="num">
                                      <p:cBhvr additive="base">
                                        <p:cTn id="20" dur="2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000" fill="hold"/>
                                        <p:tgtEl>
                                          <p:spTgt spid="11"/>
                                        </p:tgtEl>
                                        <p:attrNameLst>
                                          <p:attrName>ppt_x</p:attrName>
                                        </p:attrNameLst>
                                      </p:cBhvr>
                                      <p:tavLst>
                                        <p:tav tm="0">
                                          <p:val>
                                            <p:strVal val="#ppt_x"/>
                                          </p:val>
                                        </p:tav>
                                        <p:tav tm="100000">
                                          <p:val>
                                            <p:strVal val="#ppt_x"/>
                                          </p:val>
                                        </p:tav>
                                      </p:tavLst>
                                    </p:anim>
                                    <p:anim calcmode="lin" valueType="num">
                                      <p:cBhvr additive="base">
                                        <p:cTn id="24" dur="2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000" fill="hold"/>
                                        <p:tgtEl>
                                          <p:spTgt spid="12"/>
                                        </p:tgtEl>
                                        <p:attrNameLst>
                                          <p:attrName>ppt_x</p:attrName>
                                        </p:attrNameLst>
                                      </p:cBhvr>
                                      <p:tavLst>
                                        <p:tav tm="0">
                                          <p:val>
                                            <p:strVal val="#ppt_x"/>
                                          </p:val>
                                        </p:tav>
                                        <p:tav tm="100000">
                                          <p:val>
                                            <p:strVal val="#ppt_x"/>
                                          </p:val>
                                        </p:tav>
                                      </p:tavLst>
                                    </p:anim>
                                    <p:anim calcmode="lin" valueType="num">
                                      <p:cBhvr additive="base">
                                        <p:cTn id="28" dur="2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0-#ppt_w/2"/>
                                          </p:val>
                                        </p:tav>
                                        <p:tav tm="100000">
                                          <p:val>
                                            <p:strVal val="#ppt_x"/>
                                          </p:val>
                                        </p:tav>
                                      </p:tavLst>
                                    </p:anim>
                                    <p:anim calcmode="lin" valueType="num">
                                      <p:cBhvr additive="base">
                                        <p:cTn id="32"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4000" fill="hold"/>
                                        <p:tgtEl>
                                          <p:spTgt spid="14"/>
                                        </p:tgtEl>
                                        <p:attrNameLst>
                                          <p:attrName>ppt_x</p:attrName>
                                        </p:attrNameLst>
                                      </p:cBhvr>
                                      <p:tavLst>
                                        <p:tav tm="0">
                                          <p:val>
                                            <p:strVal val="#ppt_x"/>
                                          </p:val>
                                        </p:tav>
                                        <p:tav tm="100000">
                                          <p:val>
                                            <p:strVal val="#ppt_x"/>
                                          </p:val>
                                        </p:tav>
                                      </p:tavLst>
                                    </p:anim>
                                    <p:anim calcmode="lin" valueType="num">
                                      <p:cBhvr additive="base">
                                        <p:cTn id="38" dur="40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4000" fill="hold"/>
                                        <p:tgtEl>
                                          <p:spTgt spid="15"/>
                                        </p:tgtEl>
                                        <p:attrNameLst>
                                          <p:attrName>ppt_x</p:attrName>
                                        </p:attrNameLst>
                                      </p:cBhvr>
                                      <p:tavLst>
                                        <p:tav tm="0">
                                          <p:val>
                                            <p:strVal val="1+#ppt_w/2"/>
                                          </p:val>
                                        </p:tav>
                                        <p:tav tm="100000">
                                          <p:val>
                                            <p:strVal val="#ppt_x"/>
                                          </p:val>
                                        </p:tav>
                                      </p:tavLst>
                                    </p:anim>
                                    <p:anim calcmode="lin" valueType="num">
                                      <p:cBhvr additive="base">
                                        <p:cTn id="42" dur="4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9" grpId="0" animBg="1"/>
      <p:bldP spid="10" grpId="0" animBg="1"/>
      <p:bldP spid="11" grpId="0" animBg="1"/>
      <p:bldP spid="12" grpId="0" animBg="1"/>
      <p:bldP spid="13" grpId="0" animBg="1"/>
      <p:bldP spid="15"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D89D3-F84D-62D1-9CC9-D35CEFBEBE7A}"/>
            </a:ext>
          </a:extLst>
        </p:cNvPr>
        <p:cNvGrpSpPr/>
        <p:nvPr/>
      </p:nvGrpSpPr>
      <p:grpSpPr>
        <a:xfrm>
          <a:off x="0" y="0"/>
          <a:ext cx="0" cy="0"/>
          <a:chOff x="0" y="0"/>
          <a:chExt cx="0" cy="0"/>
        </a:xfrm>
      </p:grpSpPr>
      <p:pic>
        <p:nvPicPr>
          <p:cNvPr id="9" name="Grafik 1">
            <a:extLst>
              <a:ext uri="{FF2B5EF4-FFF2-40B4-BE49-F238E27FC236}">
                <a16:creationId xmlns:a16="http://schemas.microsoft.com/office/drawing/2014/main" id="{5BF8EED9-A774-3DF0-5D60-90F219DF59D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9800A8DF-BD44-1816-6DE6-7B2262EF54C3}"/>
              </a:ext>
            </a:extLst>
          </p:cNvPr>
          <p:cNvSpPr/>
          <p:nvPr/>
        </p:nvSpPr>
        <p:spPr>
          <a:xfrm>
            <a:off x="198783" y="81980"/>
            <a:ext cx="8292074" cy="1015663"/>
          </a:xfrm>
          <a:prstGeom prst="rect">
            <a:avLst/>
          </a:prstGeom>
        </p:spPr>
        <p:txBody>
          <a:bodyPr wrap="square">
            <a:spAutoFit/>
          </a:bodyPr>
          <a:lstStyle/>
          <a:p>
            <a:r>
              <a:rPr lang="de-DE" sz="2400" b="1" i="1" dirty="0">
                <a:solidFill>
                  <a:srgbClr val="FF0000"/>
                </a:solidFill>
              </a:rPr>
              <a:t>Acht </a:t>
            </a:r>
            <a:r>
              <a:rPr lang="de-DE" sz="2400" b="1" dirty="0">
                <a:solidFill>
                  <a:srgbClr val="FF0000"/>
                </a:solidFill>
              </a:rPr>
              <a:t>Schlüssel zu einem innerlich gesunden Älterwerden</a:t>
            </a:r>
            <a:endParaRPr lang="de-DE" sz="2400" i="1" dirty="0">
              <a:solidFill>
                <a:srgbClr val="FF0000"/>
              </a:solidFill>
            </a:endParaRPr>
          </a:p>
          <a:p>
            <a:r>
              <a:rPr lang="de-DE" sz="2800" b="1" dirty="0">
                <a:solidFill>
                  <a:srgbClr val="FF0000"/>
                </a:solidFill>
              </a:rPr>
              <a:t> – Was denken Sie? </a:t>
            </a:r>
            <a:r>
              <a:rPr lang="de-DE" sz="3600" b="1" dirty="0">
                <a:solidFill>
                  <a:srgbClr val="FF0000"/>
                </a:solidFill>
              </a:rPr>
              <a:t>Wo stehen Sie?</a:t>
            </a:r>
            <a:endParaRPr lang="de-DE" sz="3600" dirty="0"/>
          </a:p>
        </p:txBody>
      </p:sp>
      <p:sp>
        <p:nvSpPr>
          <p:cNvPr id="4" name="Rechteck 3">
            <a:extLst>
              <a:ext uri="{FF2B5EF4-FFF2-40B4-BE49-F238E27FC236}">
                <a16:creationId xmlns:a16="http://schemas.microsoft.com/office/drawing/2014/main" id="{F0145977-A759-9C45-88F2-5DA43D7B5897}"/>
              </a:ext>
            </a:extLst>
          </p:cNvPr>
          <p:cNvSpPr/>
          <p:nvPr/>
        </p:nvSpPr>
        <p:spPr>
          <a:xfrm>
            <a:off x="116759" y="1651535"/>
            <a:ext cx="8957817" cy="4986750"/>
          </a:xfrm>
          <a:prstGeom prst="rect">
            <a:avLst/>
          </a:prstGeom>
        </p:spPr>
        <p:txBody>
          <a:bodyPr wrap="square">
            <a:spAutoFit/>
          </a:bodyPr>
          <a:lstStyle/>
          <a:p>
            <a:pPr marR="635">
              <a:lnSpc>
                <a:spcPct val="115000"/>
              </a:lnSpc>
              <a:spcBef>
                <a:spcPts val="300"/>
              </a:spcBef>
              <a:spcAft>
                <a:spcPts val="0"/>
              </a:spcAft>
              <a:tabLst>
                <a:tab pos="540385" algn="l"/>
              </a:tabLst>
            </a:pPr>
            <a:r>
              <a:rPr lang="de-DE" sz="2000" dirty="0">
                <a:solidFill>
                  <a:srgbClr val="1F10B0"/>
                </a:solidFill>
                <a:latin typeface="Arial" panose="020B0604020202020204" pitchFamily="34" charset="0"/>
                <a:ea typeface="Times New Roman" panose="02020603050405020304" pitchFamily="18" charset="0"/>
                <a:cs typeface="Arial" panose="020B0604020202020204" pitchFamily="34" charset="0"/>
              </a:rPr>
              <a:t>Schlüssel 1: </a:t>
            </a:r>
            <a:r>
              <a:rPr lang="de-DE" sz="2000" b="1" dirty="0">
                <a:solidFill>
                  <a:srgbClr val="1F10B0"/>
                </a:solidFill>
                <a:latin typeface="Arial" panose="020B0604020202020204" pitchFamily="34" charset="0"/>
                <a:ea typeface="Times New Roman" panose="02020603050405020304" pitchFamily="18" charset="0"/>
                <a:cs typeface="Arial" panose="020B0604020202020204" pitchFamily="34" charset="0"/>
              </a:rPr>
              <a:t>In der </a:t>
            </a:r>
            <a:r>
              <a:rPr lang="de-DE"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Hoffnung</a:t>
            </a:r>
            <a:r>
              <a:rPr lang="de-DE" sz="2000" b="1" dirty="0">
                <a:solidFill>
                  <a:srgbClr val="1F10B0"/>
                </a:solidFill>
                <a:latin typeface="Arial" panose="020B0604020202020204" pitchFamily="34" charset="0"/>
                <a:ea typeface="Times New Roman" panose="02020603050405020304" pitchFamily="18" charset="0"/>
                <a:cs typeface="Arial" panose="020B0604020202020204" pitchFamily="34" charset="0"/>
              </a:rPr>
              <a:t> verankert und zuhause</a:t>
            </a:r>
            <a:r>
              <a:rPr lang="de-DE" sz="2000" dirty="0">
                <a:solidFill>
                  <a:srgbClr val="1F10B0"/>
                </a:solidFill>
                <a:latin typeface="Arial" panose="020B0604020202020204" pitchFamily="34" charset="0"/>
                <a:ea typeface="Times New Roman" panose="02020603050405020304" pitchFamily="18"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a:t>
            </a:r>
          </a:p>
          <a:p>
            <a:pPr marR="635">
              <a:lnSpc>
                <a:spcPct val="150000"/>
              </a:lnSpc>
              <a:spcBef>
                <a:spcPts val="300"/>
              </a:spcBef>
              <a:spcAft>
                <a:spcPts val="0"/>
              </a:spcAft>
              <a:tabLst>
                <a:tab pos="540385" algn="l"/>
              </a:tabLst>
            </a:pPr>
            <a:r>
              <a:rPr lang="de-DE" sz="2000" dirty="0">
                <a:solidFill>
                  <a:srgbClr val="1F10B0"/>
                </a:solidFill>
                <a:latin typeface="Arial" panose="020B0604020202020204" pitchFamily="34" charset="0"/>
                <a:cs typeface="Arial" panose="020B0604020202020204" pitchFamily="34" charset="0"/>
              </a:rPr>
              <a:t>Schlüssel 2: </a:t>
            </a:r>
            <a:r>
              <a:rPr lang="de-DE" sz="2000" b="1" dirty="0">
                <a:solidFill>
                  <a:srgbClr val="1F10B0"/>
                </a:solidFill>
                <a:latin typeface="Arial" panose="020B0604020202020204" pitchFamily="34" charset="0"/>
                <a:cs typeface="Arial" panose="020B0604020202020204" pitchFamily="34" charset="0"/>
              </a:rPr>
              <a:t>Den </a:t>
            </a:r>
            <a:r>
              <a:rPr lang="de-DE" sz="2000" b="1" dirty="0">
                <a:solidFill>
                  <a:srgbClr val="FF0000"/>
                </a:solidFill>
                <a:latin typeface="Arial" panose="020B0604020202020204" pitchFamily="34" charset="0"/>
                <a:cs typeface="Arial" panose="020B0604020202020204" pitchFamily="34" charset="0"/>
              </a:rPr>
              <a:t>inneren Menschen </a:t>
            </a:r>
            <a:r>
              <a:rPr lang="de-DE" sz="2000" b="1" dirty="0">
                <a:solidFill>
                  <a:srgbClr val="1F10B0"/>
                </a:solidFill>
                <a:latin typeface="Arial" panose="020B0604020202020204" pitchFamily="34" charset="0"/>
                <a:cs typeface="Arial" panose="020B0604020202020204" pitchFamily="34" charset="0"/>
              </a:rPr>
              <a:t>pflegen</a:t>
            </a:r>
            <a:r>
              <a:rPr lang="de-DE" sz="2000" dirty="0">
                <a:solidFill>
                  <a:srgbClr val="1F10B0"/>
                </a:solidFill>
                <a:latin typeface="Arial" panose="020B0604020202020204" pitchFamily="34" charset="0"/>
                <a:ea typeface="Times New Roman" panose="02020603050405020304" pitchFamily="18"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a:t>
            </a:r>
          </a:p>
          <a:p>
            <a:pPr marR="635">
              <a:lnSpc>
                <a:spcPct val="150000"/>
              </a:lnSpc>
              <a:spcBef>
                <a:spcPts val="300"/>
              </a:spcBef>
              <a:spcAft>
                <a:spcPts val="0"/>
              </a:spcAft>
              <a:tabLst>
                <a:tab pos="447675" algn="l"/>
              </a:tabLst>
            </a:pPr>
            <a:r>
              <a:rPr lang="de-DE" sz="2000" dirty="0">
                <a:solidFill>
                  <a:srgbClr val="1F10B0"/>
                </a:solidFill>
                <a:latin typeface="Arial" panose="020B0604020202020204" pitchFamily="34" charset="0"/>
                <a:cs typeface="Arial" panose="020B0604020202020204" pitchFamily="34" charset="0"/>
              </a:rPr>
              <a:t>Schlüssel 3: </a:t>
            </a:r>
            <a:r>
              <a:rPr lang="de-DE" sz="2000" b="1" dirty="0">
                <a:solidFill>
                  <a:srgbClr val="1F10B0"/>
                </a:solidFill>
                <a:latin typeface="Arial" panose="020B0604020202020204" pitchFamily="34" charset="0"/>
                <a:cs typeface="Arial" panose="020B0604020202020204" pitchFamily="34" charset="0"/>
              </a:rPr>
              <a:t>Wissen, wer ich bin – meine </a:t>
            </a:r>
            <a:r>
              <a:rPr lang="de-DE" sz="2000" b="1" dirty="0">
                <a:solidFill>
                  <a:srgbClr val="FF0000"/>
                </a:solidFill>
                <a:latin typeface="Arial" panose="020B0604020202020204" pitchFamily="34" charset="0"/>
                <a:cs typeface="Arial" panose="020B0604020202020204" pitchFamily="34" charset="0"/>
              </a:rPr>
              <a:t>Identität</a:t>
            </a:r>
            <a:r>
              <a:rPr lang="de-DE" sz="2000" b="1" dirty="0">
                <a:solidFill>
                  <a:srgbClr val="1F10B0"/>
                </a:solidFill>
                <a:latin typeface="Arial" panose="020B0604020202020204" pitchFamily="34" charset="0"/>
                <a:cs typeface="Arial" panose="020B0604020202020204" pitchFamily="34" charset="0"/>
              </a:rPr>
              <a:t> </a:t>
            </a:r>
            <a:r>
              <a:rPr lang="de-DE" sz="2000" dirty="0">
                <a:solidFill>
                  <a:srgbClr val="1F10B0"/>
                </a:solidFill>
                <a:latin typeface="Arial" panose="020B0604020202020204" pitchFamily="34" charset="0"/>
                <a:ea typeface="Times New Roman" panose="02020603050405020304" pitchFamily="18"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 </a:t>
            </a:r>
            <a:b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br>
            <a:r>
              <a:rPr lang="de-DE" sz="2000" dirty="0">
                <a:solidFill>
                  <a:srgbClr val="1F10B0"/>
                </a:solidFill>
                <a:latin typeface="Arial" panose="020B0604020202020204" pitchFamily="34" charset="0"/>
                <a:cs typeface="Arial" panose="020B0604020202020204" pitchFamily="34" charset="0"/>
              </a:rPr>
              <a:t>Schlüssel 4: </a:t>
            </a:r>
            <a:r>
              <a:rPr lang="de-DE" sz="2000" b="1" dirty="0">
                <a:solidFill>
                  <a:srgbClr val="1F10B0"/>
                </a:solidFill>
                <a:latin typeface="Arial" panose="020B0604020202020204" pitchFamily="34" charset="0"/>
                <a:cs typeface="Arial" panose="020B0604020202020204" pitchFamily="34" charset="0"/>
              </a:rPr>
              <a:t>Verankert in </a:t>
            </a:r>
            <a:r>
              <a:rPr lang="de-DE" sz="2000" b="1" dirty="0">
                <a:solidFill>
                  <a:srgbClr val="FF0000"/>
                </a:solidFill>
                <a:latin typeface="Arial" panose="020B0604020202020204" pitchFamily="34" charset="0"/>
                <a:cs typeface="Arial" panose="020B0604020202020204" pitchFamily="34" charset="0"/>
              </a:rPr>
              <a:t>Sinnperspektiven </a:t>
            </a:r>
            <a:r>
              <a:rPr lang="de-DE" sz="2000" b="1" dirty="0">
                <a:solidFill>
                  <a:srgbClr val="1F10B0"/>
                </a:solidFill>
                <a:latin typeface="Arial" panose="020B0604020202020204" pitchFamily="34"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a:t>
            </a:r>
          </a:p>
          <a:p>
            <a:pPr marR="635">
              <a:lnSpc>
                <a:spcPct val="150000"/>
              </a:lnSpc>
              <a:spcBef>
                <a:spcPts val="300"/>
              </a:spcBef>
              <a:spcAft>
                <a:spcPts val="0"/>
              </a:spcAft>
              <a:tabLst>
                <a:tab pos="540385" algn="l"/>
              </a:tabLst>
            </a:pPr>
            <a:r>
              <a:rPr lang="de-DE" sz="2000" dirty="0">
                <a:solidFill>
                  <a:srgbClr val="1F10B0"/>
                </a:solidFill>
                <a:latin typeface="Arial" panose="020B0604020202020204" pitchFamily="34" charset="0"/>
                <a:cs typeface="Arial" panose="020B0604020202020204" pitchFamily="34" charset="0"/>
              </a:rPr>
              <a:t>Schlüssel 5: </a:t>
            </a:r>
            <a:r>
              <a:rPr lang="de-DE" sz="2000" b="1" dirty="0">
                <a:solidFill>
                  <a:srgbClr val="FF0000"/>
                </a:solidFill>
                <a:latin typeface="Arial" panose="020B0604020202020204" pitchFamily="34" charset="0"/>
                <a:cs typeface="Arial" panose="020B0604020202020204" pitchFamily="34" charset="0"/>
              </a:rPr>
              <a:t>Versöhnt</a:t>
            </a:r>
            <a:r>
              <a:rPr lang="de-DE" sz="2000" b="1" dirty="0">
                <a:solidFill>
                  <a:srgbClr val="1F10B0"/>
                </a:solidFill>
                <a:latin typeface="Arial" panose="020B0604020202020204" pitchFamily="34" charset="0"/>
                <a:cs typeface="Arial" panose="020B0604020202020204" pitchFamily="34" charset="0"/>
              </a:rPr>
              <a:t> mit mir/mit Gott/mit anderen Menschen</a:t>
            </a:r>
            <a:r>
              <a:rPr lang="de-DE" sz="2000" b="1" dirty="0">
                <a:solidFill>
                  <a:srgbClr val="FF0000"/>
                </a:solidFill>
                <a:latin typeface="Arial" panose="020B0604020202020204" pitchFamily="34"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a:t>
            </a:r>
          </a:p>
          <a:p>
            <a:pPr marR="635">
              <a:lnSpc>
                <a:spcPct val="150000"/>
              </a:lnSpc>
              <a:spcBef>
                <a:spcPts val="300"/>
              </a:spcBef>
              <a:spcAft>
                <a:spcPts val="0"/>
              </a:spcAft>
              <a:tabLst>
                <a:tab pos="540385" algn="l"/>
              </a:tabLst>
            </a:pPr>
            <a:r>
              <a:rPr lang="de-DE" sz="2000" dirty="0">
                <a:solidFill>
                  <a:srgbClr val="1F10B0"/>
                </a:solidFill>
                <a:latin typeface="Arial" panose="020B0604020202020204" pitchFamily="34" charset="0"/>
                <a:cs typeface="Arial" panose="020B0604020202020204" pitchFamily="34" charset="0"/>
              </a:rPr>
              <a:t>Schlüssel 6: </a:t>
            </a:r>
            <a:r>
              <a:rPr lang="de-DE" sz="2000" b="1" dirty="0">
                <a:solidFill>
                  <a:srgbClr val="1F10B0"/>
                </a:solidFill>
                <a:latin typeface="Arial" panose="020B0604020202020204" pitchFamily="34" charset="0"/>
                <a:ea typeface="Times New Roman" panose="02020603050405020304" pitchFamily="18" charset="0"/>
                <a:cs typeface="Arial" panose="020B0604020202020204" pitchFamily="34" charset="0"/>
              </a:rPr>
              <a:t>Gut und mündig mit </a:t>
            </a:r>
            <a:r>
              <a:rPr lang="de-DE"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Schwäche</a:t>
            </a:r>
            <a:r>
              <a:rPr lang="de-DE" sz="2000" b="1" dirty="0">
                <a:solidFill>
                  <a:srgbClr val="1F10B0"/>
                </a:solidFill>
                <a:latin typeface="Arial" panose="020B0604020202020204" pitchFamily="34" charset="0"/>
                <a:ea typeface="Times New Roman" panose="02020603050405020304" pitchFamily="18" charset="0"/>
                <a:cs typeface="Arial" panose="020B0604020202020204" pitchFamily="34" charset="0"/>
              </a:rPr>
              <a:t> umgehen </a:t>
            </a:r>
            <a:r>
              <a:rPr lang="de-DE" sz="2000" b="1" dirty="0">
                <a:solidFill>
                  <a:srgbClr val="1F10B0"/>
                </a:solidFill>
                <a:latin typeface="Arial" panose="020B0604020202020204" pitchFamily="34"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a:t>
            </a:r>
          </a:p>
          <a:p>
            <a:pPr marR="635">
              <a:lnSpc>
                <a:spcPct val="150000"/>
              </a:lnSpc>
              <a:spcBef>
                <a:spcPts val="300"/>
              </a:spcBef>
              <a:tabLst>
                <a:tab pos="540385" algn="l"/>
              </a:tabLst>
            </a:pPr>
            <a:r>
              <a:rPr lang="de-CH" sz="2000" dirty="0">
                <a:solidFill>
                  <a:srgbClr val="1F10B0"/>
                </a:solidFill>
                <a:latin typeface="Arial" panose="020B0604020202020204" pitchFamily="34" charset="0"/>
                <a:cs typeface="Arial" panose="020B0604020202020204" pitchFamily="34" charset="0"/>
              </a:rPr>
              <a:t>Schlüssel 7: </a:t>
            </a:r>
            <a:r>
              <a:rPr lang="de-DE" sz="2000" b="1" dirty="0">
                <a:solidFill>
                  <a:srgbClr val="1F10B0"/>
                </a:solidFill>
                <a:latin typeface="Arial" panose="020B0604020202020204" pitchFamily="34" charset="0"/>
                <a:cs typeface="Arial" panose="020B0604020202020204" pitchFamily="34" charset="0"/>
              </a:rPr>
              <a:t>In </a:t>
            </a:r>
            <a:r>
              <a:rPr lang="de-DE" sz="2000" b="1" dirty="0">
                <a:solidFill>
                  <a:srgbClr val="FF0000"/>
                </a:solidFill>
                <a:latin typeface="Arial" panose="020B0604020202020204" pitchFamily="34" charset="0"/>
                <a:cs typeface="Arial" panose="020B0604020202020204" pitchFamily="34" charset="0"/>
              </a:rPr>
              <a:t>Dankbarkeit </a:t>
            </a:r>
            <a:r>
              <a:rPr lang="de-DE" sz="2000" b="1" dirty="0">
                <a:solidFill>
                  <a:srgbClr val="1F10B0"/>
                </a:solidFill>
                <a:latin typeface="Arial" panose="020B0604020202020204" pitchFamily="34" charset="0"/>
                <a:cs typeface="Arial" panose="020B0604020202020204" pitchFamily="34" charset="0"/>
              </a:rPr>
              <a:t>geübt</a:t>
            </a:r>
            <a:r>
              <a:rPr lang="de-CH" sz="2000" b="1" dirty="0">
                <a:solidFill>
                  <a:srgbClr val="1F10B0"/>
                </a:solidFill>
                <a:latin typeface="Arial" panose="020B0604020202020204" pitchFamily="34" charset="0"/>
                <a:ea typeface="Times New Roman" panose="02020603050405020304" pitchFamily="18"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a:t>
            </a:r>
          </a:p>
          <a:p>
            <a:pPr marR="635">
              <a:lnSpc>
                <a:spcPct val="150000"/>
              </a:lnSpc>
              <a:spcBef>
                <a:spcPts val="300"/>
              </a:spcBef>
              <a:spcAft>
                <a:spcPts val="0"/>
              </a:spcAft>
              <a:tabLst>
                <a:tab pos="540385" algn="l"/>
              </a:tabLst>
            </a:pPr>
            <a:r>
              <a:rPr lang="de-DE" sz="2000" dirty="0">
                <a:solidFill>
                  <a:srgbClr val="1F10B0"/>
                </a:solidFill>
                <a:latin typeface="Arial" panose="020B0604020202020204" pitchFamily="34" charset="0"/>
                <a:cs typeface="Arial" panose="020B0604020202020204" pitchFamily="34" charset="0"/>
              </a:rPr>
              <a:t>Schlüssel 8: </a:t>
            </a:r>
            <a:r>
              <a:rPr lang="de-CH" sz="2000" b="1" dirty="0">
                <a:solidFill>
                  <a:srgbClr val="1F10B0"/>
                </a:solidFill>
                <a:latin typeface="Arial" panose="020B0604020202020204" pitchFamily="34" charset="0"/>
                <a:ea typeface="Times New Roman" panose="02020603050405020304" pitchFamily="18" charset="0"/>
                <a:cs typeface="Arial" panose="020B0604020202020204" pitchFamily="34" charset="0"/>
              </a:rPr>
              <a:t>Stark im </a:t>
            </a:r>
            <a:r>
              <a:rPr lang="de-CH"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JA zum Leben und Älterwerden</a:t>
            </a:r>
            <a:r>
              <a:rPr lang="de-DE" sz="2000" dirty="0">
                <a:solidFill>
                  <a:srgbClr val="00B050"/>
                </a:solidFill>
                <a:latin typeface="Arial" panose="020B0604020202020204" pitchFamily="34" charset="0"/>
                <a:ea typeface="Times New Roman" panose="02020603050405020304" pitchFamily="18"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a:t>
            </a:r>
          </a:p>
          <a:p>
            <a:pPr marR="635" algn="ctr">
              <a:lnSpc>
                <a:spcPct val="150000"/>
              </a:lnSpc>
              <a:spcBef>
                <a:spcPts val="300"/>
              </a:spcBef>
              <a:spcAft>
                <a:spcPts val="0"/>
              </a:spcAft>
              <a:tabLst>
                <a:tab pos="540385" algn="l"/>
              </a:tabLst>
            </a:pPr>
            <a:r>
              <a:rPr lang="de-DE" sz="2400" b="1" dirty="0">
                <a:solidFill>
                  <a:srgbClr val="3E884E"/>
                </a:solidFill>
                <a:latin typeface="Arial" panose="020B0604020202020204" pitchFamily="34" charset="0"/>
                <a:ea typeface="Times New Roman" panose="02020603050405020304" pitchFamily="18" charset="0"/>
                <a:cs typeface="Arial" panose="020B0604020202020204" pitchFamily="34" charset="0"/>
              </a:rPr>
              <a:t>Wo besonders üben? </a:t>
            </a:r>
            <a:br>
              <a:rPr lang="de-DE" sz="2400" b="1" dirty="0">
                <a:solidFill>
                  <a:srgbClr val="3E884E"/>
                </a:solidFill>
                <a:latin typeface="Arial" panose="020B0604020202020204" pitchFamily="34" charset="0"/>
                <a:ea typeface="Times New Roman" panose="02020603050405020304" pitchFamily="18" charset="0"/>
                <a:cs typeface="Arial" panose="020B0604020202020204" pitchFamily="34" charset="0"/>
              </a:rPr>
            </a:br>
            <a:r>
              <a:rPr lang="de-DE" sz="2400" b="1" dirty="0">
                <a:solidFill>
                  <a:srgbClr val="3E884E"/>
                </a:solidFill>
                <a:latin typeface="Arial" panose="020B0604020202020204" pitchFamily="34" charset="0"/>
                <a:ea typeface="Times New Roman" panose="02020603050405020304" pitchFamily="18" charset="0"/>
                <a:cs typeface="Arial" panose="020B0604020202020204" pitchFamily="34" charset="0"/>
              </a:rPr>
              <a:t>Und: Mit wem zusammen?</a:t>
            </a:r>
          </a:p>
        </p:txBody>
      </p:sp>
      <p:pic>
        <p:nvPicPr>
          <p:cNvPr id="5" name="F9492DF3-E107-4A8A-97AC-C46C700D4975" descr="IMG_3152.jpg">
            <a:extLst>
              <a:ext uri="{FF2B5EF4-FFF2-40B4-BE49-F238E27FC236}">
                <a16:creationId xmlns:a16="http://schemas.microsoft.com/office/drawing/2014/main" id="{3A24C3FE-F407-5971-2383-8FEF0ED40AD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395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EC5-215F-DA2F-9A87-F819E293AF1E}"/>
            </a:ext>
          </a:extLst>
        </p:cNvPr>
        <p:cNvGrpSpPr/>
        <p:nvPr/>
      </p:nvGrpSpPr>
      <p:grpSpPr>
        <a:xfrm>
          <a:off x="0" y="0"/>
          <a:ext cx="0" cy="0"/>
          <a:chOff x="0" y="0"/>
          <a:chExt cx="0" cy="0"/>
        </a:xfrm>
      </p:grpSpPr>
      <p:pic>
        <p:nvPicPr>
          <p:cNvPr id="4" name="Grafik 1">
            <a:extLst>
              <a:ext uri="{FF2B5EF4-FFF2-40B4-BE49-F238E27FC236}">
                <a16:creationId xmlns:a16="http://schemas.microsoft.com/office/drawing/2014/main" id="{4F471CBF-32F9-D21B-067D-27894727DC9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70E0E711-E63D-1C97-FB52-A3FB3B227190}"/>
              </a:ext>
            </a:extLst>
          </p:cNvPr>
          <p:cNvSpPr/>
          <p:nvPr/>
        </p:nvSpPr>
        <p:spPr>
          <a:xfrm>
            <a:off x="241676" y="98311"/>
            <a:ext cx="7626469" cy="523220"/>
          </a:xfrm>
          <a:prstGeom prst="rect">
            <a:avLst/>
          </a:prstGeom>
        </p:spPr>
        <p:txBody>
          <a:bodyPr wrap="square">
            <a:spAutoFit/>
          </a:bodyPr>
          <a:lstStyle/>
          <a:p>
            <a:r>
              <a:rPr lang="de-DE" sz="2800" b="1" i="1" dirty="0">
                <a:solidFill>
                  <a:srgbClr val="FF0000"/>
                </a:solidFill>
              </a:rPr>
              <a:t>Schlüssel zu einem erfüllten  Älterwerden</a:t>
            </a:r>
            <a:endParaRPr lang="de-DE" sz="2800" b="1" i="1" dirty="0">
              <a:solidFill>
                <a:srgbClr val="3E884E"/>
              </a:solidFill>
            </a:endParaRPr>
          </a:p>
        </p:txBody>
      </p:sp>
      <p:sp>
        <p:nvSpPr>
          <p:cNvPr id="5" name="Flussdiagramm: Mehrere Dokumente 4">
            <a:extLst>
              <a:ext uri="{FF2B5EF4-FFF2-40B4-BE49-F238E27FC236}">
                <a16:creationId xmlns:a16="http://schemas.microsoft.com/office/drawing/2014/main" id="{8B6D26F9-CC44-B7FF-412F-A7D1C5A9977E}"/>
              </a:ext>
            </a:extLst>
          </p:cNvPr>
          <p:cNvSpPr/>
          <p:nvPr/>
        </p:nvSpPr>
        <p:spPr>
          <a:xfrm>
            <a:off x="2253342" y="1366587"/>
            <a:ext cx="5072743" cy="4696756"/>
          </a:xfrm>
          <a:prstGeom prst="flowChartMultidocumen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6600" dirty="0">
                <a:solidFill>
                  <a:srgbClr val="FFFF00"/>
                </a:solidFill>
              </a:rPr>
              <a:t>FRAGEN</a:t>
            </a:r>
          </a:p>
        </p:txBody>
      </p:sp>
      <p:pic>
        <p:nvPicPr>
          <p:cNvPr id="2" name="F9492DF3-E107-4A8A-97AC-C46C700D4975" descr="IMG_3152.jpg">
            <a:extLst>
              <a:ext uri="{FF2B5EF4-FFF2-40B4-BE49-F238E27FC236}">
                <a16:creationId xmlns:a16="http://schemas.microsoft.com/office/drawing/2014/main" id="{08EF4B41-B88A-48FE-B13D-73E1BF050BE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562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EC5-215F-DA2F-9A87-F819E293AF1E}"/>
            </a:ext>
          </a:extLst>
        </p:cNvPr>
        <p:cNvGrpSpPr/>
        <p:nvPr/>
      </p:nvGrpSpPr>
      <p:grpSpPr>
        <a:xfrm>
          <a:off x="0" y="0"/>
          <a:ext cx="0" cy="0"/>
          <a:chOff x="0" y="0"/>
          <a:chExt cx="0" cy="0"/>
        </a:xfrm>
      </p:grpSpPr>
      <p:pic>
        <p:nvPicPr>
          <p:cNvPr id="4" name="Grafik 1">
            <a:extLst>
              <a:ext uri="{FF2B5EF4-FFF2-40B4-BE49-F238E27FC236}">
                <a16:creationId xmlns:a16="http://schemas.microsoft.com/office/drawing/2014/main" id="{4F471CBF-32F9-D21B-067D-27894727DC9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28CFC632-CEE4-2714-B408-A1A44CB0652A}"/>
              </a:ext>
            </a:extLst>
          </p:cNvPr>
          <p:cNvSpPr txBox="1"/>
          <p:nvPr/>
        </p:nvSpPr>
        <p:spPr>
          <a:xfrm>
            <a:off x="171420" y="1032320"/>
            <a:ext cx="8729959" cy="5243743"/>
          </a:xfrm>
          <a:prstGeom prst="rect">
            <a:avLst/>
          </a:prstGeom>
          <a:noFill/>
        </p:spPr>
        <p:txBody>
          <a:bodyPr wrap="square">
            <a:spAutoFit/>
          </a:bodyPr>
          <a:lstStyle/>
          <a:p>
            <a:pPr>
              <a:lnSpc>
                <a:spcPct val="120000"/>
              </a:lnSpc>
              <a:spcBef>
                <a:spcPts val="300"/>
              </a:spcBef>
              <a:tabLst>
                <a:tab pos="540385" algn="l"/>
              </a:tabLst>
            </a:pPr>
            <a:r>
              <a:rPr lang="de-CH" sz="2800" b="1" dirty="0">
                <a:solidFill>
                  <a:srgbClr val="1F10B0"/>
                </a:solidFill>
                <a:effectLst/>
                <a:latin typeface="Arial" panose="020B0604020202020204" pitchFamily="34" charset="0"/>
                <a:ea typeface="Times New Roman" panose="02020603050405020304" pitchFamily="18" charset="0"/>
              </a:rPr>
              <a:t>Menschen mit hoffnungsvollen Altersbilder …</a:t>
            </a:r>
          </a:p>
          <a:p>
            <a:pPr algn="just">
              <a:lnSpc>
                <a:spcPct val="120000"/>
              </a:lnSpc>
              <a:spcBef>
                <a:spcPts val="300"/>
              </a:spcBef>
              <a:tabLst>
                <a:tab pos="540385" algn="l"/>
              </a:tabLst>
            </a:pPr>
            <a:endParaRPr lang="de-CH" sz="900" dirty="0">
              <a:solidFill>
                <a:srgbClr val="FF0000"/>
              </a:solidFill>
              <a:effectLst/>
              <a:latin typeface="Times New Roman" panose="02020603050405020304" pitchFamily="18" charset="0"/>
              <a:ea typeface="Times New Roman" panose="02020603050405020304" pitchFamily="18" charset="0"/>
            </a:endParaRPr>
          </a:p>
          <a:p>
            <a:pPr marL="342900" lvl="0" indent="-342900">
              <a:lnSpc>
                <a:spcPct val="120000"/>
              </a:lnSpc>
              <a:spcBef>
                <a:spcPts val="300"/>
              </a:spcBef>
              <a:buFont typeface="Wingdings" panose="05000000000000000000" pitchFamily="2" charset="2"/>
              <a:buChar char="Ø"/>
              <a:tabLst>
                <a:tab pos="540385" algn="l"/>
              </a:tabLst>
            </a:pPr>
            <a:r>
              <a:rPr lang="de-CH" sz="2400" b="1" dirty="0">
                <a:solidFill>
                  <a:srgbClr val="7030A0"/>
                </a:solidFill>
                <a:effectLst/>
                <a:latin typeface="Arial" panose="020B0604020202020204" pitchFamily="34" charset="0"/>
                <a:ea typeface="Times New Roman" panose="02020603050405020304" pitchFamily="18" charset="0"/>
              </a:rPr>
              <a:t>… </a:t>
            </a:r>
            <a:r>
              <a:rPr lang="de-CH"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leben länger (im Schnitt </a:t>
            </a:r>
            <a:r>
              <a:rPr lang="de-CH" sz="2400" b="1" dirty="0">
                <a:solidFill>
                  <a:srgbClr val="7030A0"/>
                </a:solidFill>
                <a:latin typeface="Arial" panose="020B0604020202020204" pitchFamily="34" charset="0"/>
                <a:ea typeface="Times New Roman" panose="02020603050405020304" pitchFamily="18" charset="0"/>
                <a:cs typeface="Arial" panose="020B0604020202020204" pitchFamily="34" charset="0"/>
              </a:rPr>
              <a:t>7½ Jahre </a:t>
            </a:r>
            <a:r>
              <a:rPr lang="de-CH"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nSpc>
                <a:spcPct val="120000"/>
              </a:lnSpc>
              <a:buFont typeface="Wingdings" panose="05000000000000000000" pitchFamily="2" charset="2"/>
              <a:buChar char="Ø"/>
              <a:tabLst>
                <a:tab pos="540385" algn="l"/>
              </a:tabLst>
            </a:pPr>
            <a:r>
              <a:rPr lang="de-CH" sz="2400" b="1" dirty="0">
                <a:solidFill>
                  <a:srgbClr val="7030A0"/>
                </a:solidFill>
                <a:latin typeface="Arial" panose="020B0604020202020204" pitchFamily="34" charset="0"/>
                <a:ea typeface="Times New Roman" panose="02020603050405020304" pitchFamily="18" charset="0"/>
                <a:cs typeface="Arial" panose="020B0604020202020204" pitchFamily="34" charset="0"/>
              </a:rPr>
              <a:t>… e</a:t>
            </a:r>
            <a:r>
              <a:rPr lang="de-CH"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rholen sich bei Krankheit und Verletzung      </a:t>
            </a:r>
            <a:br>
              <a:rPr lang="de-CH"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br>
            <a:r>
              <a:rPr lang="de-CH"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schneller (44% mehr vollständige Gesundheit)</a:t>
            </a:r>
          </a:p>
          <a:p>
            <a:pPr marL="342900" lvl="0" indent="-342900">
              <a:lnSpc>
                <a:spcPct val="120000"/>
              </a:lnSpc>
              <a:buFont typeface="Wingdings" panose="05000000000000000000" pitchFamily="2" charset="2"/>
              <a:buChar char="Ø"/>
              <a:tabLst>
                <a:tab pos="540385" algn="l"/>
              </a:tabLst>
            </a:pPr>
            <a:r>
              <a:rPr lang="de-CH" sz="2400" b="1" dirty="0">
                <a:solidFill>
                  <a:srgbClr val="7030A0"/>
                </a:solidFill>
                <a:latin typeface="Arial" panose="020B0604020202020204" pitchFamily="34" charset="0"/>
                <a:ea typeface="Times New Roman" panose="02020603050405020304" pitchFamily="18" charset="0"/>
                <a:cs typeface="Arial" panose="020B0604020202020204" pitchFamily="34" charset="0"/>
              </a:rPr>
              <a:t>… v</a:t>
            </a:r>
            <a:r>
              <a:rPr lang="de-CH"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erfügen über bessere Gedächtnisleistungen</a:t>
            </a:r>
          </a:p>
          <a:p>
            <a:pPr marL="342900" lvl="0" indent="-342900">
              <a:lnSpc>
                <a:spcPct val="120000"/>
              </a:lnSpc>
              <a:buFont typeface="Wingdings" panose="05000000000000000000" pitchFamily="2" charset="2"/>
              <a:buChar char="Ø"/>
              <a:tabLst>
                <a:tab pos="540385" algn="l"/>
              </a:tabLst>
            </a:pPr>
            <a:r>
              <a:rPr lang="de-CH" sz="2400" b="1" dirty="0">
                <a:solidFill>
                  <a:srgbClr val="7030A0"/>
                </a:solidFill>
                <a:latin typeface="Arial" panose="020B0604020202020204" pitchFamily="34" charset="0"/>
                <a:ea typeface="Times New Roman" panose="02020603050405020304" pitchFamily="18" charset="0"/>
                <a:cs typeface="Arial" panose="020B0604020202020204" pitchFamily="34" charset="0"/>
              </a:rPr>
              <a:t>… halb so viel Herzinfarkt / Herz-Kreislauf-Erkrankungen</a:t>
            </a:r>
            <a:endParaRPr lang="de-CH"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20000"/>
              </a:lnSpc>
              <a:buFont typeface="Wingdings" panose="05000000000000000000" pitchFamily="2" charset="2"/>
              <a:buChar char="Ø"/>
              <a:tabLst>
                <a:tab pos="540385" algn="l"/>
              </a:tabLst>
            </a:pPr>
            <a:r>
              <a:rPr lang="de-CH" sz="2400" b="1" dirty="0">
                <a:solidFill>
                  <a:srgbClr val="7030A0"/>
                </a:solidFill>
                <a:latin typeface="Arial" panose="020B0604020202020204" pitchFamily="34" charset="0"/>
                <a:ea typeface="Times New Roman" panose="02020603050405020304" pitchFamily="18" charset="0"/>
                <a:cs typeface="Arial" panose="020B0604020202020204" pitchFamily="34" charset="0"/>
              </a:rPr>
              <a:t>… Hören um 12% besser</a:t>
            </a:r>
            <a:endParaRPr lang="de-CH"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20000"/>
              </a:lnSpc>
              <a:buFont typeface="Wingdings" panose="05000000000000000000" pitchFamily="2" charset="2"/>
              <a:buChar char="Ø"/>
              <a:tabLst>
                <a:tab pos="540385" algn="l"/>
              </a:tabLst>
            </a:pPr>
            <a:r>
              <a:rPr lang="de-CH" sz="2400" b="1" dirty="0">
                <a:solidFill>
                  <a:srgbClr val="7030A0"/>
                </a:solidFill>
                <a:latin typeface="Arial" panose="020B0604020202020204" pitchFamily="34" charset="0"/>
                <a:ea typeface="Times New Roman" panose="02020603050405020304" pitchFamily="18" charset="0"/>
                <a:cs typeface="Arial" panose="020B0604020202020204" pitchFamily="34" charset="0"/>
              </a:rPr>
              <a:t>… sind s</a:t>
            </a:r>
            <a:r>
              <a:rPr lang="de-CH"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tabiler </a:t>
            </a:r>
            <a:r>
              <a:rPr lang="de-CH" sz="2400" b="1" dirty="0">
                <a:solidFill>
                  <a:srgbClr val="7030A0"/>
                </a:solidFill>
                <a:latin typeface="Arial" panose="020B0604020202020204" pitchFamily="34" charset="0"/>
                <a:ea typeface="Times New Roman" panose="02020603050405020304" pitchFamily="18" charset="0"/>
                <a:cs typeface="Arial" panose="020B0604020202020204" pitchFamily="34" charset="0"/>
              </a:rPr>
              <a:t>vom</a:t>
            </a:r>
            <a:r>
              <a:rPr lang="de-CH"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Gleichgewichtssinn her</a:t>
            </a:r>
          </a:p>
          <a:p>
            <a:pPr marL="342900" lvl="0" indent="-342900">
              <a:lnSpc>
                <a:spcPct val="120000"/>
              </a:lnSpc>
              <a:buFont typeface="Wingdings" panose="05000000000000000000" pitchFamily="2" charset="2"/>
              <a:buChar char="Ø"/>
              <a:tabLst>
                <a:tab pos="540385" algn="l"/>
              </a:tabLst>
            </a:pPr>
            <a:r>
              <a:rPr lang="de-CH" sz="2400" b="1" dirty="0">
                <a:solidFill>
                  <a:srgbClr val="7030A0"/>
                </a:solidFill>
                <a:latin typeface="Arial" panose="020B0604020202020204" pitchFamily="34" charset="0"/>
                <a:ea typeface="Times New Roman" panose="02020603050405020304" pitchFamily="18" charset="0"/>
                <a:cs typeface="Arial" panose="020B0604020202020204" pitchFamily="34" charset="0"/>
              </a:rPr>
              <a:t>… besitzen s</a:t>
            </a:r>
            <a:r>
              <a:rPr lang="de-CH"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chnellere Reaktionsgeschwindigkeit</a:t>
            </a:r>
          </a:p>
          <a:p>
            <a:pPr marL="342900" lvl="0" indent="-342900">
              <a:lnSpc>
                <a:spcPct val="120000"/>
              </a:lnSpc>
              <a:buFont typeface="Wingdings" panose="05000000000000000000" pitchFamily="2" charset="2"/>
              <a:buChar char="Ø"/>
              <a:tabLst>
                <a:tab pos="540385" algn="l"/>
              </a:tabLst>
            </a:pPr>
            <a:r>
              <a:rPr lang="de-CH" sz="2400" b="1" dirty="0">
                <a:solidFill>
                  <a:srgbClr val="7030A0"/>
                </a:solidFill>
                <a:latin typeface="Arial" panose="020B0604020202020204" pitchFamily="34" charset="0"/>
                <a:ea typeface="Times New Roman" panose="02020603050405020304" pitchFamily="18" charset="0"/>
                <a:cs typeface="Arial" panose="020B0604020202020204" pitchFamily="34" charset="0"/>
              </a:rPr>
              <a:t>… haben ein positivere Selbstbild</a:t>
            </a:r>
            <a:endParaRPr lang="de-CH"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20000"/>
              </a:lnSpc>
              <a:buFont typeface="Wingdings" panose="05000000000000000000" pitchFamily="2" charset="2"/>
              <a:buChar char="Ø"/>
              <a:tabLst>
                <a:tab pos="540385" algn="l"/>
              </a:tabLst>
            </a:pPr>
            <a:r>
              <a:rPr lang="de-CH" sz="2400" b="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endParaRPr lang="de-CH"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Grafik 1" descr="Du bist so alt, wie du dich denkst">
            <a:extLst>
              <a:ext uri="{FF2B5EF4-FFF2-40B4-BE49-F238E27FC236}">
                <a16:creationId xmlns:a16="http://schemas.microsoft.com/office/drawing/2014/main" id="{F36E8B06-3DE6-D62A-B8AA-E1665E1E2CB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98861" y="4396284"/>
            <a:ext cx="1275715" cy="2025650"/>
          </a:xfrm>
          <a:prstGeom prst="rect">
            <a:avLst/>
          </a:prstGeom>
          <a:noFill/>
          <a:ln>
            <a:noFill/>
          </a:ln>
        </p:spPr>
      </p:pic>
      <p:sp>
        <p:nvSpPr>
          <p:cNvPr id="6" name="Rechteck 5">
            <a:extLst>
              <a:ext uri="{FF2B5EF4-FFF2-40B4-BE49-F238E27FC236}">
                <a16:creationId xmlns:a16="http://schemas.microsoft.com/office/drawing/2014/main" id="{70E0E711-E63D-1C97-FB52-A3FB3B227190}"/>
              </a:ext>
            </a:extLst>
          </p:cNvPr>
          <p:cNvSpPr/>
          <p:nvPr/>
        </p:nvSpPr>
        <p:spPr>
          <a:xfrm>
            <a:off x="241676" y="98311"/>
            <a:ext cx="7626469" cy="523220"/>
          </a:xfrm>
          <a:prstGeom prst="rect">
            <a:avLst/>
          </a:prstGeom>
        </p:spPr>
        <p:txBody>
          <a:bodyPr wrap="square">
            <a:spAutoFit/>
          </a:bodyPr>
          <a:lstStyle/>
          <a:p>
            <a:r>
              <a:rPr lang="de-DE" sz="2800" b="1" i="1" dirty="0">
                <a:solidFill>
                  <a:srgbClr val="FF0000"/>
                </a:solidFill>
              </a:rPr>
              <a:t>Acht Schlüssel zu einem erfüllten Älterwerden</a:t>
            </a:r>
            <a:endParaRPr lang="de-DE" sz="2800" b="1" i="1" dirty="0">
              <a:solidFill>
                <a:srgbClr val="3E884E"/>
              </a:solidFill>
            </a:endParaRPr>
          </a:p>
        </p:txBody>
      </p:sp>
      <p:pic>
        <p:nvPicPr>
          <p:cNvPr id="7" name="F9492DF3-E107-4A8A-97AC-C46C700D4975" descr="IMG_3152.jpg">
            <a:extLst>
              <a:ext uri="{FF2B5EF4-FFF2-40B4-BE49-F238E27FC236}">
                <a16:creationId xmlns:a16="http://schemas.microsoft.com/office/drawing/2014/main" id="{7B4C1040-BEAE-8C3F-3288-FD1FC544D84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697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34416" y="108065"/>
            <a:ext cx="288862" cy="646331"/>
          </a:xfrm>
          <a:prstGeom prst="rect">
            <a:avLst/>
          </a:prstGeom>
          <a:noFill/>
        </p:spPr>
        <p:txBody>
          <a:bodyPr wrap="none" rtlCol="0">
            <a:spAutoFit/>
          </a:bodyPr>
          <a:lstStyle/>
          <a:p>
            <a:r>
              <a:rPr lang="de-CH" sz="3600" b="1">
                <a:solidFill>
                  <a:srgbClr val="FF0000"/>
                </a:solidFill>
              </a:rPr>
              <a:t> </a:t>
            </a:r>
            <a:endParaRPr lang="de-DE" sz="3600" b="1" dirty="0">
              <a:solidFill>
                <a:srgbClr val="FF0000"/>
              </a:solidFill>
            </a:endParaRPr>
          </a:p>
        </p:txBody>
      </p:sp>
      <p:pic>
        <p:nvPicPr>
          <p:cNvPr id="5" name="Grafik 1">
            <a:extLst>
              <a:ext uri="{FF2B5EF4-FFF2-40B4-BE49-F238E27FC236}">
                <a16:creationId xmlns:a16="http://schemas.microsoft.com/office/drawing/2014/main" id="{BA70299B-0DB0-4A21-8794-AB535DFD86B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416467" y="1109335"/>
            <a:ext cx="7899816" cy="4936031"/>
          </a:xfrm>
          <a:prstGeom prst="rect">
            <a:avLst/>
          </a:prstGeom>
        </p:spPr>
        <p:txBody>
          <a:bodyPr wrap="square">
            <a:spAutoFit/>
          </a:bodyPr>
          <a:lstStyle/>
          <a:p>
            <a:pPr>
              <a:lnSpc>
                <a:spcPct val="120000"/>
              </a:lnSpc>
              <a:spcBef>
                <a:spcPts val="300"/>
              </a:spcBef>
              <a:tabLst>
                <a:tab pos="540385" algn="l"/>
              </a:tabLst>
            </a:pPr>
            <a:r>
              <a:rPr lang="de-CH" sz="2400" b="1" dirty="0">
                <a:solidFill>
                  <a:srgbClr val="1F10B0"/>
                </a:solidFill>
                <a:latin typeface="Calibri" panose="020F0502020204030204" pitchFamily="34" charset="0"/>
                <a:ea typeface="Times New Roman" panose="02020603050405020304" pitchFamily="18" charset="0"/>
              </a:rPr>
              <a:t>Josua 13,1:</a:t>
            </a:r>
            <a:r>
              <a:rPr lang="de-CH" sz="2400" dirty="0">
                <a:solidFill>
                  <a:srgbClr val="1F10B0"/>
                </a:solidFill>
                <a:latin typeface="Calibri" panose="020F0502020204030204" pitchFamily="34" charset="0"/>
                <a:ea typeface="Times New Roman" panose="02020603050405020304" pitchFamily="18" charset="0"/>
              </a:rPr>
              <a:t> </a:t>
            </a:r>
            <a:r>
              <a:rPr lang="de-CH" sz="2400" dirty="0">
                <a:solidFill>
                  <a:srgbClr val="3E884E"/>
                </a:solidFill>
                <a:latin typeface="Calibri" panose="020F0502020204030204" pitchFamily="34" charset="0"/>
                <a:ea typeface="Times New Roman" panose="02020603050405020304" pitchFamily="18" charset="0"/>
              </a:rPr>
              <a:t>Als nun Josua </a:t>
            </a:r>
            <a:r>
              <a:rPr lang="de-CH" sz="2400" b="1" dirty="0">
                <a:solidFill>
                  <a:srgbClr val="3E884E"/>
                </a:solidFill>
                <a:latin typeface="Calibri" panose="020F0502020204030204" pitchFamily="34" charset="0"/>
                <a:ea typeface="Times New Roman" panose="02020603050405020304" pitchFamily="18" charset="0"/>
              </a:rPr>
              <a:t>alt und wohlbetagt</a:t>
            </a:r>
            <a:r>
              <a:rPr lang="de-CH" sz="2400" dirty="0">
                <a:solidFill>
                  <a:srgbClr val="3E884E"/>
                </a:solidFill>
                <a:latin typeface="Calibri" panose="020F0502020204030204" pitchFamily="34" charset="0"/>
                <a:ea typeface="Times New Roman" panose="02020603050405020304" pitchFamily="18" charset="0"/>
              </a:rPr>
              <a:t> war, sprach der HERR zu ihm: </a:t>
            </a:r>
            <a:r>
              <a:rPr lang="de-CH" sz="2400" b="1" u="sng" dirty="0">
                <a:solidFill>
                  <a:srgbClr val="3E884E"/>
                </a:solidFill>
                <a:latin typeface="Calibri" panose="020F0502020204030204" pitchFamily="34" charset="0"/>
                <a:ea typeface="Times New Roman" panose="02020603050405020304" pitchFamily="18" charset="0"/>
              </a:rPr>
              <a:t>Du bist alt und wohlbetagt </a:t>
            </a:r>
            <a:r>
              <a:rPr lang="de-CH" sz="2400" b="1" dirty="0">
                <a:solidFill>
                  <a:srgbClr val="3E884E"/>
                </a:solidFill>
                <a:latin typeface="Calibri" panose="020F0502020204030204" pitchFamily="34" charset="0"/>
                <a:ea typeface="Times New Roman" panose="02020603050405020304" pitchFamily="18" charset="0"/>
              </a:rPr>
              <a:t>geworden, doch es bleibt </a:t>
            </a:r>
            <a:r>
              <a:rPr lang="de-CH" sz="2400" b="1" u="sng" dirty="0">
                <a:solidFill>
                  <a:srgbClr val="3E884E"/>
                </a:solidFill>
                <a:latin typeface="Calibri" panose="020F0502020204030204" pitchFamily="34" charset="0"/>
                <a:ea typeface="Times New Roman" panose="02020603050405020304" pitchFamily="18" charset="0"/>
              </a:rPr>
              <a:t>noch sehr viel Land einzunehmen</a:t>
            </a:r>
            <a:r>
              <a:rPr lang="de-CH" sz="2400" dirty="0">
                <a:solidFill>
                  <a:srgbClr val="3E884E"/>
                </a:solidFill>
                <a:latin typeface="Calibri" panose="020F0502020204030204" pitchFamily="34" charset="0"/>
                <a:ea typeface="Times New Roman" panose="02020603050405020304" pitchFamily="18" charset="0"/>
              </a:rPr>
              <a:t>!</a:t>
            </a:r>
            <a:r>
              <a:rPr lang="de-CH" sz="2400" i="1" dirty="0">
                <a:solidFill>
                  <a:srgbClr val="3E884E"/>
                </a:solidFill>
                <a:latin typeface="Calibri" panose="020F0502020204030204" pitchFamily="34" charset="0"/>
                <a:ea typeface="Times New Roman" panose="02020603050405020304" pitchFamily="18" charset="0"/>
              </a:rPr>
              <a:t> </a:t>
            </a:r>
            <a:r>
              <a:rPr lang="de-CH" sz="2400" dirty="0">
                <a:solidFill>
                  <a:srgbClr val="3E884E"/>
                </a:solidFill>
                <a:latin typeface="Calibri" panose="020F0502020204030204" pitchFamily="34" charset="0"/>
                <a:ea typeface="Times New Roman" panose="02020603050405020304" pitchFamily="18" charset="0"/>
              </a:rPr>
              <a:t>18,3: Wie lange seid ihr so träge, dass ihr nicht hingeht, um das Land einzunehmen, das euch der Herr, der Gott Eurer Väter, gegeben hat?</a:t>
            </a:r>
            <a:br>
              <a:rPr lang="de-CH" sz="2400" i="1" dirty="0">
                <a:solidFill>
                  <a:srgbClr val="3E884E"/>
                </a:solidFill>
                <a:latin typeface="Calibri" panose="020F0502020204030204" pitchFamily="34" charset="0"/>
                <a:ea typeface="Times New Roman" panose="02020603050405020304" pitchFamily="18" charset="0"/>
              </a:rPr>
            </a:br>
            <a:r>
              <a:rPr lang="de-CH" sz="2400" dirty="0">
                <a:solidFill>
                  <a:srgbClr val="3E884E"/>
                </a:solidFill>
                <a:latin typeface="Calibri" panose="020F0502020204030204" pitchFamily="34" charset="0"/>
                <a:ea typeface="Times New Roman" panose="02020603050405020304" pitchFamily="18" charset="0"/>
              </a:rPr>
              <a:t>Josua 21, 43-45:</a:t>
            </a:r>
            <a:r>
              <a:rPr lang="de-CH" sz="2400" b="1" dirty="0">
                <a:solidFill>
                  <a:srgbClr val="3E884E"/>
                </a:solidFill>
                <a:latin typeface="Calibri" panose="020F0502020204030204" pitchFamily="34" charset="0"/>
                <a:ea typeface="Times New Roman" panose="02020603050405020304" pitchFamily="18" charset="0"/>
              </a:rPr>
              <a:t> „So gab der HERR Israel das ganze Land, von dem er geschworen hatte, es ihren Vätern zu geben, und sie nahmen es in Besitz und wohnten darin. 44 Und der HERR verschaffte ihnen Ruhe …  </a:t>
            </a:r>
            <a:r>
              <a:rPr lang="de-CH" sz="2400" b="1" u="sng" dirty="0">
                <a:solidFill>
                  <a:srgbClr val="3E884E"/>
                </a:solidFill>
                <a:latin typeface="Calibri" panose="020F0502020204030204" pitchFamily="34" charset="0"/>
                <a:ea typeface="Times New Roman" panose="02020603050405020304" pitchFamily="18" charset="0"/>
              </a:rPr>
              <a:t>Es fehlte nichts</a:t>
            </a:r>
            <a:r>
              <a:rPr lang="de-CH" sz="2400" b="1" dirty="0">
                <a:solidFill>
                  <a:srgbClr val="3E884E"/>
                </a:solidFill>
                <a:latin typeface="Calibri" panose="020F0502020204030204" pitchFamily="34" charset="0"/>
                <a:ea typeface="Times New Roman" panose="02020603050405020304" pitchFamily="18" charset="0"/>
              </a:rPr>
              <a:t> an all dem Guten, das der HERR … verheißen hatte. Alles war eingetroffen“.</a:t>
            </a:r>
            <a:endParaRPr lang="de-DE" sz="2400" dirty="0">
              <a:solidFill>
                <a:srgbClr val="3E884E"/>
              </a:solidFill>
              <a:effectLst/>
              <a:latin typeface="Times New Roman" panose="02020603050405020304" pitchFamily="18" charset="0"/>
              <a:ea typeface="Times New Roman" panose="02020603050405020304" pitchFamily="18" charset="0"/>
            </a:endParaRPr>
          </a:p>
        </p:txBody>
      </p:sp>
      <p:sp>
        <p:nvSpPr>
          <p:cNvPr id="3" name="Rechteck 2"/>
          <p:cNvSpPr/>
          <p:nvPr/>
        </p:nvSpPr>
        <p:spPr>
          <a:xfrm>
            <a:off x="327664" y="842945"/>
            <a:ext cx="8572623" cy="56438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rgbClr val="1F10B0"/>
                </a:solidFill>
                <a:latin typeface="Arial" panose="020B0604020202020204" pitchFamily="34" charset="0"/>
                <a:ea typeface="Times New Roman" panose="02020603050405020304" pitchFamily="18" charset="0"/>
                <a:cs typeface="Arial" panose="020B0604020202020204" pitchFamily="34" charset="0"/>
              </a:rPr>
              <a:t>Josua 13,1:</a:t>
            </a:r>
            <a:r>
              <a:rPr lang="de-CH" sz="2400" dirty="0">
                <a:solidFill>
                  <a:srgbClr val="1F10B0"/>
                </a:solidFill>
                <a:latin typeface="Arial" panose="020B0604020202020204" pitchFamily="34" charset="0"/>
                <a:ea typeface="Times New Roman" panose="02020603050405020304" pitchFamily="18" charset="0"/>
                <a:cs typeface="Arial" panose="020B0604020202020204" pitchFamily="34" charset="0"/>
              </a:rPr>
              <a:t> Als nun Josua alt und wohlbetagt war, sprach der HERR zu ihm: </a:t>
            </a:r>
            <a:r>
              <a:rPr lang="de-CH" sz="2400" b="1" i="1" dirty="0">
                <a:solidFill>
                  <a:srgbClr val="1F10B0"/>
                </a:solidFill>
                <a:latin typeface="Arial" panose="020B0604020202020204" pitchFamily="34" charset="0"/>
                <a:ea typeface="Times New Roman" panose="02020603050405020304" pitchFamily="18" charset="0"/>
                <a:cs typeface="Arial" panose="020B0604020202020204" pitchFamily="34" charset="0"/>
              </a:rPr>
              <a:t>Du bist alt und wohlbetagt geworden,</a:t>
            </a:r>
            <a:r>
              <a:rPr lang="de-CH" sz="2400" b="1" i="1" dirty="0">
                <a:solidFill>
                  <a:srgbClr val="3E884E"/>
                </a:solidFill>
                <a:latin typeface="Arial" panose="020B0604020202020204" pitchFamily="34" charset="0"/>
                <a:ea typeface="Times New Roman" panose="02020603050405020304" pitchFamily="18" charset="0"/>
                <a:cs typeface="Arial" panose="020B0604020202020204" pitchFamily="34" charset="0"/>
              </a:rPr>
              <a:t> </a:t>
            </a:r>
            <a:br>
              <a:rPr lang="de-CH" sz="2400" b="1" dirty="0">
                <a:solidFill>
                  <a:srgbClr val="3E884E"/>
                </a:solidFill>
                <a:latin typeface="Arial" panose="020B0604020202020204" pitchFamily="34" charset="0"/>
                <a:ea typeface="Times New Roman" panose="02020603050405020304" pitchFamily="18" charset="0"/>
                <a:cs typeface="Arial" panose="020B0604020202020204" pitchFamily="34" charset="0"/>
              </a:rPr>
            </a:br>
            <a:r>
              <a:rPr lang="de-CH"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doch</a:t>
            </a:r>
            <a:r>
              <a:rPr lang="de-CH" sz="2400" b="1" i="1" dirty="0">
                <a:solidFill>
                  <a:srgbClr val="1F10B0"/>
                </a:solidFill>
                <a:latin typeface="Arial" panose="020B0604020202020204" pitchFamily="34" charset="0"/>
                <a:ea typeface="Times New Roman" panose="02020603050405020304" pitchFamily="18" charset="0"/>
                <a:cs typeface="Arial" panose="020B0604020202020204" pitchFamily="34" charset="0"/>
              </a:rPr>
              <a:t> </a:t>
            </a:r>
            <a:r>
              <a:rPr lang="de-CH"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es bleibt noch sehr viel Land einzunehmen</a:t>
            </a:r>
            <a:r>
              <a:rPr lang="de-CH" sz="2400"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p>
          <a:p>
            <a:pPr algn="ctr"/>
            <a:endParaRPr lang="de-CH" sz="2400" i="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ctr"/>
            <a:r>
              <a:rPr lang="de-CH" sz="2400" b="1" dirty="0">
                <a:solidFill>
                  <a:srgbClr val="1F10B0"/>
                </a:solidFill>
                <a:latin typeface="Arial" panose="020B0604020202020204" pitchFamily="34" charset="0"/>
                <a:ea typeface="Times New Roman" panose="02020603050405020304" pitchFamily="18" charset="0"/>
                <a:cs typeface="Arial" panose="020B0604020202020204" pitchFamily="34" charset="0"/>
              </a:rPr>
              <a:t>18,3: </a:t>
            </a:r>
            <a:r>
              <a:rPr lang="de-CH" sz="2400" dirty="0">
                <a:solidFill>
                  <a:srgbClr val="1F10B0"/>
                </a:solidFill>
                <a:latin typeface="Arial" panose="020B0604020202020204" pitchFamily="34" charset="0"/>
                <a:ea typeface="Times New Roman" panose="02020603050405020304" pitchFamily="18" charset="0"/>
                <a:cs typeface="Arial" panose="020B0604020202020204" pitchFamily="34" charset="0"/>
              </a:rPr>
              <a:t>Wie lange seid ihr so träge, dass ihr nicht hingeht, um das Land einzunehmen, das euch der Herr, der Gott Eurer Väter, gegeben hat?</a:t>
            </a:r>
          </a:p>
          <a:p>
            <a:pPr algn="ctr"/>
            <a:br>
              <a:rPr lang="de-CH" sz="2400" i="1" dirty="0">
                <a:solidFill>
                  <a:srgbClr val="1F10B0"/>
                </a:solidFill>
                <a:latin typeface="Arial" panose="020B0604020202020204" pitchFamily="34" charset="0"/>
                <a:ea typeface="Times New Roman" panose="02020603050405020304" pitchFamily="18" charset="0"/>
                <a:cs typeface="Arial" panose="020B0604020202020204" pitchFamily="34" charset="0"/>
              </a:rPr>
            </a:br>
            <a:r>
              <a:rPr lang="de-CH" sz="2400" b="1" dirty="0">
                <a:solidFill>
                  <a:srgbClr val="1F10B0"/>
                </a:solidFill>
                <a:latin typeface="Arial" panose="020B0604020202020204" pitchFamily="34" charset="0"/>
                <a:ea typeface="Times New Roman" panose="02020603050405020304" pitchFamily="18" charset="0"/>
                <a:cs typeface="Arial" panose="020B0604020202020204" pitchFamily="34" charset="0"/>
              </a:rPr>
              <a:t>21, 43-45: „So gab der HERR Israel das ganze Land, </a:t>
            </a:r>
            <a:br>
              <a:rPr lang="de-CH" sz="2400" b="1" dirty="0">
                <a:solidFill>
                  <a:srgbClr val="1F10B0"/>
                </a:solidFill>
                <a:latin typeface="Arial" panose="020B0604020202020204" pitchFamily="34" charset="0"/>
                <a:ea typeface="Times New Roman" panose="02020603050405020304" pitchFamily="18" charset="0"/>
                <a:cs typeface="Arial" panose="020B0604020202020204" pitchFamily="34" charset="0"/>
              </a:rPr>
            </a:br>
            <a:r>
              <a:rPr lang="de-CH" sz="2400" b="1" dirty="0">
                <a:solidFill>
                  <a:srgbClr val="1F10B0"/>
                </a:solidFill>
                <a:latin typeface="Arial" panose="020B0604020202020204" pitchFamily="34" charset="0"/>
                <a:ea typeface="Times New Roman" panose="02020603050405020304" pitchFamily="18" charset="0"/>
                <a:cs typeface="Arial" panose="020B0604020202020204" pitchFamily="34" charset="0"/>
              </a:rPr>
              <a:t>von dem er geschworen hatte, es ihren Vätern zu geben, und sie nahmen es in Besitz und wohnten darin. 44 Und der HERR verschaffte ihnen Ruhe …  </a:t>
            </a:r>
            <a:r>
              <a:rPr lang="de-CH" sz="2400" b="1" u="sng" dirty="0">
                <a:solidFill>
                  <a:srgbClr val="1F10B0"/>
                </a:solidFill>
                <a:latin typeface="Arial" panose="020B0604020202020204" pitchFamily="34" charset="0"/>
                <a:ea typeface="Times New Roman" panose="02020603050405020304" pitchFamily="18" charset="0"/>
                <a:cs typeface="Arial" panose="020B0604020202020204" pitchFamily="34" charset="0"/>
              </a:rPr>
              <a:t>Es fehlte nichts</a:t>
            </a:r>
            <a:r>
              <a:rPr lang="de-CH" sz="2400" b="1" dirty="0">
                <a:solidFill>
                  <a:srgbClr val="1F10B0"/>
                </a:solidFill>
                <a:latin typeface="Arial" panose="020B0604020202020204" pitchFamily="34" charset="0"/>
                <a:ea typeface="Times New Roman" panose="02020603050405020304" pitchFamily="18" charset="0"/>
                <a:cs typeface="Arial" panose="020B0604020202020204" pitchFamily="34" charset="0"/>
              </a:rPr>
              <a:t> an all dem Guten, das der HERR … verheißen hatte. Alles war eingetroffen“.</a:t>
            </a:r>
            <a:endParaRPr lang="de-DE" dirty="0"/>
          </a:p>
        </p:txBody>
      </p:sp>
      <p:sp>
        <p:nvSpPr>
          <p:cNvPr id="7" name="Rechteck 6">
            <a:extLst>
              <a:ext uri="{FF2B5EF4-FFF2-40B4-BE49-F238E27FC236}">
                <a16:creationId xmlns:a16="http://schemas.microsoft.com/office/drawing/2014/main" id="{F1B62B97-3205-FFBD-BF4A-56D73BC7D960}"/>
              </a:ext>
            </a:extLst>
          </p:cNvPr>
          <p:cNvSpPr/>
          <p:nvPr/>
        </p:nvSpPr>
        <p:spPr>
          <a:xfrm>
            <a:off x="241676" y="98311"/>
            <a:ext cx="7626469" cy="523220"/>
          </a:xfrm>
          <a:prstGeom prst="rect">
            <a:avLst/>
          </a:prstGeom>
        </p:spPr>
        <p:txBody>
          <a:bodyPr wrap="square">
            <a:spAutoFit/>
          </a:bodyPr>
          <a:lstStyle/>
          <a:p>
            <a:r>
              <a:rPr lang="de-DE" sz="2800" b="1" i="1" dirty="0">
                <a:solidFill>
                  <a:srgbClr val="FF0000"/>
                </a:solidFill>
              </a:rPr>
              <a:t>Acht Schlüssel zu einem erfüllten Älterwerden</a:t>
            </a:r>
            <a:endParaRPr lang="de-DE" sz="2800" b="1" i="1" dirty="0">
              <a:solidFill>
                <a:srgbClr val="3E884E"/>
              </a:solidFill>
            </a:endParaRPr>
          </a:p>
        </p:txBody>
      </p:sp>
      <p:pic>
        <p:nvPicPr>
          <p:cNvPr id="8" name="F9492DF3-E107-4A8A-97AC-C46C700D4975" descr="IMG_3152.jpg">
            <a:extLst>
              <a:ext uri="{FF2B5EF4-FFF2-40B4-BE49-F238E27FC236}">
                <a16:creationId xmlns:a16="http://schemas.microsoft.com/office/drawing/2014/main" id="{72116FC3-9581-6245-D2BD-B401677F4E1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391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F6B05-FC79-676C-4A2A-4D61E7092E1D}"/>
            </a:ext>
          </a:extLst>
        </p:cNvPr>
        <p:cNvGrpSpPr/>
        <p:nvPr/>
      </p:nvGrpSpPr>
      <p:grpSpPr>
        <a:xfrm>
          <a:off x="0" y="0"/>
          <a:ext cx="0" cy="0"/>
          <a:chOff x="0" y="0"/>
          <a:chExt cx="0" cy="0"/>
        </a:xfrm>
      </p:grpSpPr>
      <p:pic>
        <p:nvPicPr>
          <p:cNvPr id="4" name="Grafik 1">
            <a:extLst>
              <a:ext uri="{FF2B5EF4-FFF2-40B4-BE49-F238E27FC236}">
                <a16:creationId xmlns:a16="http://schemas.microsoft.com/office/drawing/2014/main" id="{22474403-0AB3-AD51-060C-FF747FFE566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53799" y="5759228"/>
            <a:ext cx="1637034" cy="142752"/>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059063B-3175-EF7A-0523-101ADE875C0E}"/>
              </a:ext>
            </a:extLst>
          </p:cNvPr>
          <p:cNvSpPr txBox="1"/>
          <p:nvPr/>
        </p:nvSpPr>
        <p:spPr>
          <a:xfrm>
            <a:off x="165379" y="154796"/>
            <a:ext cx="1812484" cy="461665"/>
          </a:xfrm>
          <a:prstGeom prst="rect">
            <a:avLst/>
          </a:prstGeom>
          <a:noFill/>
        </p:spPr>
        <p:txBody>
          <a:bodyPr wrap="none" rtlCol="0">
            <a:spAutoFit/>
          </a:bodyPr>
          <a:lstStyle/>
          <a:p>
            <a:r>
              <a:rPr lang="de-CH" sz="2400" b="1" dirty="0">
                <a:solidFill>
                  <a:srgbClr val="FF0000"/>
                </a:solidFill>
              </a:rPr>
              <a:t>Ergänzungen</a:t>
            </a:r>
            <a:endParaRPr lang="de-DE" sz="2400" b="1" dirty="0">
              <a:solidFill>
                <a:srgbClr val="FF0000"/>
              </a:solidFill>
            </a:endParaRPr>
          </a:p>
        </p:txBody>
      </p:sp>
      <p:sp>
        <p:nvSpPr>
          <p:cNvPr id="2" name="Textfeld 1">
            <a:extLst>
              <a:ext uri="{FF2B5EF4-FFF2-40B4-BE49-F238E27FC236}">
                <a16:creationId xmlns:a16="http://schemas.microsoft.com/office/drawing/2014/main" id="{2740B81A-0D85-4830-65DF-609C0AB0BEB2}"/>
              </a:ext>
            </a:extLst>
          </p:cNvPr>
          <p:cNvSpPr txBox="1"/>
          <p:nvPr/>
        </p:nvSpPr>
        <p:spPr>
          <a:xfrm>
            <a:off x="2379174" y="4433054"/>
            <a:ext cx="4271604" cy="1200329"/>
          </a:xfrm>
          <a:prstGeom prst="rect">
            <a:avLst/>
          </a:prstGeom>
          <a:noFill/>
        </p:spPr>
        <p:txBody>
          <a:bodyPr wrap="square" rtlCol="0">
            <a:spAutoFit/>
          </a:bodyPr>
          <a:lstStyle/>
          <a:p>
            <a:pPr algn="ctr"/>
            <a:r>
              <a:rPr lang="de-CH" sz="1500" dirty="0"/>
              <a:t>Mehr, auch Zeitschriftartikel, Bücher und Anlässe, siehe:</a:t>
            </a:r>
          </a:p>
          <a:p>
            <a:pPr algn="ctr"/>
            <a:r>
              <a:rPr lang="de-CH" sz="2100" b="1" dirty="0">
                <a:solidFill>
                  <a:srgbClr val="7030A0"/>
                </a:solidFill>
              </a:rPr>
              <a:t>www.initiative-pro-aging.ch</a:t>
            </a:r>
          </a:p>
          <a:p>
            <a:pPr algn="ctr"/>
            <a:r>
              <a:rPr lang="de-CH" sz="2100" b="1" dirty="0">
                <a:solidFill>
                  <a:srgbClr val="7030A0"/>
                </a:solidFill>
              </a:rPr>
              <a:t>www.perspektive-3d.com</a:t>
            </a:r>
          </a:p>
        </p:txBody>
      </p:sp>
      <p:pic>
        <p:nvPicPr>
          <p:cNvPr id="8" name="Picture 10" descr="Die Champions League des Lebens">
            <a:extLst>
              <a:ext uri="{FF2B5EF4-FFF2-40B4-BE49-F238E27FC236}">
                <a16:creationId xmlns:a16="http://schemas.microsoft.com/office/drawing/2014/main" id="{EF453F40-6146-34A8-42C6-42197EB788C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165" y="754324"/>
            <a:ext cx="1385594" cy="2205190"/>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Ein Bild, das Text, Metall, Poster, Schloss enthält.&#10;&#10;KI-generierte Inhalte können fehlerhaft sein.">
            <a:extLst>
              <a:ext uri="{FF2B5EF4-FFF2-40B4-BE49-F238E27FC236}">
                <a16:creationId xmlns:a16="http://schemas.microsoft.com/office/drawing/2014/main" id="{DF278ECD-A582-941F-A958-2F0D3EF5259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47514" y="1325180"/>
            <a:ext cx="1463321" cy="2205190"/>
          </a:xfrm>
          <a:prstGeom prst="rect">
            <a:avLst/>
          </a:prstGeom>
        </p:spPr>
      </p:pic>
      <p:pic>
        <p:nvPicPr>
          <p:cNvPr id="1026" name="4F4FC710-9CC2-4A5D-B9F6-6F58814E043D" descr="IMG_3456.jpeg">
            <a:extLst>
              <a:ext uri="{FF2B5EF4-FFF2-40B4-BE49-F238E27FC236}">
                <a16:creationId xmlns:a16="http://schemas.microsoft.com/office/drawing/2014/main" id="{2B98BDAA-F6D8-DD48-A2BD-CC8BF7EE7A5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11161" b="5691"/>
          <a:stretch>
            <a:fillRect/>
          </a:stretch>
        </p:blipFill>
        <p:spPr bwMode="auto">
          <a:xfrm>
            <a:off x="200748" y="3751978"/>
            <a:ext cx="1922773" cy="213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a:extLst>
              <a:ext uri="{FF2B5EF4-FFF2-40B4-BE49-F238E27FC236}">
                <a16:creationId xmlns:a16="http://schemas.microsoft.com/office/drawing/2014/main" id="{7B343C9F-5443-D1AB-E617-20D7FB831E6F}"/>
              </a:ext>
            </a:extLst>
          </p:cNvPr>
          <p:cNvSpPr/>
          <p:nvPr/>
        </p:nvSpPr>
        <p:spPr>
          <a:xfrm>
            <a:off x="4774817" y="321658"/>
            <a:ext cx="1834531" cy="2796369"/>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100" b="1" dirty="0" err="1">
                <a:solidFill>
                  <a:srgbClr val="FF0000"/>
                </a:solidFill>
                <a:latin typeface="Arial" panose="020B0604020202020204" pitchFamily="34" charset="0"/>
                <a:cs typeface="Arial" panose="020B0604020202020204" pitchFamily="34" charset="0"/>
              </a:rPr>
              <a:t>Perspek-tiventag</a:t>
            </a:r>
            <a:endParaRPr lang="de-CH" sz="2100" b="1" dirty="0">
              <a:solidFill>
                <a:srgbClr val="FF0000"/>
              </a:solidFill>
              <a:latin typeface="Arial" panose="020B0604020202020204" pitchFamily="34" charset="0"/>
              <a:cs typeface="Arial" panose="020B0604020202020204" pitchFamily="34" charset="0"/>
            </a:endParaRPr>
          </a:p>
          <a:p>
            <a:pPr algn="ctr"/>
            <a:br>
              <a:rPr lang="de-CH" sz="2100" b="1" dirty="0">
                <a:solidFill>
                  <a:srgbClr val="FF0000"/>
                </a:solidFill>
                <a:latin typeface="Arial" panose="020B0604020202020204" pitchFamily="34" charset="0"/>
                <a:cs typeface="Arial" panose="020B0604020202020204" pitchFamily="34" charset="0"/>
              </a:rPr>
            </a:br>
            <a:r>
              <a:rPr lang="de-CH" sz="2100" b="1" dirty="0">
                <a:solidFill>
                  <a:srgbClr val="FF0000"/>
                </a:solidFill>
                <a:latin typeface="Arial" panose="020B0604020202020204" pitchFamily="34" charset="0"/>
                <a:cs typeface="Arial" panose="020B0604020202020204" pitchFamily="34" charset="0"/>
              </a:rPr>
              <a:t>14.11.</a:t>
            </a:r>
            <a:br>
              <a:rPr lang="de-CH" sz="2100" b="1" dirty="0">
                <a:solidFill>
                  <a:srgbClr val="FF0000"/>
                </a:solidFill>
                <a:latin typeface="Arial" panose="020B0604020202020204" pitchFamily="34" charset="0"/>
                <a:cs typeface="Arial" panose="020B0604020202020204" pitchFamily="34" charset="0"/>
              </a:rPr>
            </a:br>
            <a:r>
              <a:rPr lang="de-CH" sz="2100" b="1" dirty="0">
                <a:solidFill>
                  <a:srgbClr val="FF0000"/>
                </a:solidFill>
                <a:latin typeface="Arial" panose="020B0604020202020204" pitchFamily="34" charset="0"/>
                <a:cs typeface="Arial" panose="020B0604020202020204" pitchFamily="34" charset="0"/>
              </a:rPr>
              <a:t>2026</a:t>
            </a:r>
            <a:br>
              <a:rPr lang="de-CH" sz="2100" b="1" dirty="0">
                <a:solidFill>
                  <a:srgbClr val="FF0000"/>
                </a:solidFill>
                <a:latin typeface="Arial" panose="020B0604020202020204" pitchFamily="34" charset="0"/>
                <a:cs typeface="Arial" panose="020B0604020202020204" pitchFamily="34" charset="0"/>
              </a:rPr>
            </a:br>
            <a:r>
              <a:rPr lang="de-CH" sz="2100" b="1" dirty="0">
                <a:solidFill>
                  <a:srgbClr val="FF0000"/>
                </a:solidFill>
                <a:latin typeface="Arial" panose="020B0604020202020204" pitchFamily="34" charset="0"/>
                <a:cs typeface="Arial" panose="020B0604020202020204" pitchFamily="34" charset="0"/>
              </a:rPr>
              <a:t>in Bern</a:t>
            </a:r>
          </a:p>
        </p:txBody>
      </p:sp>
      <p:pic>
        <p:nvPicPr>
          <p:cNvPr id="10" name="Grafik 9" descr="Ein Bild, das Text, Kleidung, Menschliches Gesicht, Mann enthält.&#10;&#10;KI-generierte Inhalte können fehlerhaft sein.">
            <a:extLst>
              <a:ext uri="{FF2B5EF4-FFF2-40B4-BE49-F238E27FC236}">
                <a16:creationId xmlns:a16="http://schemas.microsoft.com/office/drawing/2014/main" id="{E3693A16-D126-CCB3-E704-B5B0C9DD4CA2}"/>
              </a:ext>
            </a:extLst>
          </p:cNvPr>
          <p:cNvPicPr>
            <a:picLocks noChangeAspect="1"/>
          </p:cNvPicPr>
          <p:nvPr/>
        </p:nvPicPr>
        <p:blipFill>
          <a:blip r:embed="rId6"/>
          <a:srcRect b="28317"/>
          <a:stretch>
            <a:fillRect/>
          </a:stretch>
        </p:blipFill>
        <p:spPr>
          <a:xfrm>
            <a:off x="3326542" y="2753329"/>
            <a:ext cx="2116208" cy="1351342"/>
          </a:xfrm>
          <a:prstGeom prst="rect">
            <a:avLst/>
          </a:prstGeom>
        </p:spPr>
      </p:pic>
      <p:pic>
        <p:nvPicPr>
          <p:cNvPr id="14" name="Grafik 13" descr="Ein Bild, das Text, Poster, Screenshot, Bahn enthält.&#10;&#10;KI-generierte Inhalte können fehlerhaft sein.">
            <a:extLst>
              <a:ext uri="{FF2B5EF4-FFF2-40B4-BE49-F238E27FC236}">
                <a16:creationId xmlns:a16="http://schemas.microsoft.com/office/drawing/2014/main" id="{0F336E79-7B52-B7F3-504C-60DEC21999DA}"/>
              </a:ext>
            </a:extLst>
          </p:cNvPr>
          <p:cNvPicPr>
            <a:picLocks noChangeAspect="1"/>
          </p:cNvPicPr>
          <p:nvPr/>
        </p:nvPicPr>
        <p:blipFill>
          <a:blip r:embed="rId7"/>
          <a:stretch>
            <a:fillRect/>
          </a:stretch>
        </p:blipFill>
        <p:spPr>
          <a:xfrm>
            <a:off x="6825055" y="2504521"/>
            <a:ext cx="2212340" cy="3003017"/>
          </a:xfrm>
          <a:prstGeom prst="rect">
            <a:avLst/>
          </a:prstGeom>
        </p:spPr>
      </p:pic>
      <p:pic>
        <p:nvPicPr>
          <p:cNvPr id="7" name="Grafik 6">
            <a:extLst>
              <a:ext uri="{FF2B5EF4-FFF2-40B4-BE49-F238E27FC236}">
                <a16:creationId xmlns:a16="http://schemas.microsoft.com/office/drawing/2014/main" id="{C04D1927-C7EA-DB07-8E9D-AF4CC8CC8C09}"/>
              </a:ext>
            </a:extLst>
          </p:cNvPr>
          <p:cNvPicPr>
            <a:picLocks noChangeAspect="1"/>
          </p:cNvPicPr>
          <p:nvPr/>
        </p:nvPicPr>
        <p:blipFill>
          <a:blip r:embed="rId8"/>
          <a:stretch>
            <a:fillRect/>
          </a:stretch>
        </p:blipFill>
        <p:spPr>
          <a:xfrm>
            <a:off x="7869973" y="154796"/>
            <a:ext cx="1167422" cy="720918"/>
          </a:xfrm>
          <a:prstGeom prst="rect">
            <a:avLst/>
          </a:prstGeom>
        </p:spPr>
      </p:pic>
    </p:spTree>
    <p:extLst>
      <p:ext uri="{BB962C8B-B14F-4D97-AF65-F5344CB8AC3E}">
        <p14:creationId xmlns:p14="http://schemas.microsoft.com/office/powerpoint/2010/main" val="3149661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
            <a:extLst>
              <a:ext uri="{FF2B5EF4-FFF2-40B4-BE49-F238E27FC236}">
                <a16:creationId xmlns:a16="http://schemas.microsoft.com/office/drawing/2014/main" id="{BA70299B-0DB0-4A21-8794-AB535DFD86B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sp>
        <p:nvSpPr>
          <p:cNvPr id="2" name="Herz 1"/>
          <p:cNvSpPr/>
          <p:nvPr/>
        </p:nvSpPr>
        <p:spPr>
          <a:xfrm>
            <a:off x="388982" y="3087382"/>
            <a:ext cx="3837142" cy="348042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800" b="1" dirty="0">
                <a:solidFill>
                  <a:srgbClr val="FFFF00"/>
                </a:solidFill>
              </a:rPr>
              <a:t>DANKE …</a:t>
            </a:r>
            <a:endParaRPr lang="de-DE" sz="4800" b="1" dirty="0">
              <a:solidFill>
                <a:srgbClr val="FFFF00"/>
              </a:solidFill>
            </a:endParaRPr>
          </a:p>
        </p:txBody>
      </p:sp>
      <p:sp>
        <p:nvSpPr>
          <p:cNvPr id="3" name="Rechteck 2"/>
          <p:cNvSpPr/>
          <p:nvPr/>
        </p:nvSpPr>
        <p:spPr>
          <a:xfrm>
            <a:off x="4226124" y="3807605"/>
            <a:ext cx="4572000" cy="2246769"/>
          </a:xfrm>
          <a:prstGeom prst="rect">
            <a:avLst/>
          </a:prstGeom>
        </p:spPr>
        <p:txBody>
          <a:bodyPr>
            <a:spAutoFit/>
          </a:bodyPr>
          <a:lstStyle/>
          <a:p>
            <a:r>
              <a:rPr lang="de-DE" sz="2800" b="1" i="1" dirty="0">
                <a:solidFill>
                  <a:srgbClr val="3E884E"/>
                </a:solidFill>
                <a:latin typeface="Arial" panose="020B0604020202020204" pitchFamily="34" charset="0"/>
                <a:ea typeface="Times New Roman" panose="02020603050405020304" pitchFamily="18" charset="0"/>
              </a:rPr>
              <a:t>… für alles Mitdenken und Mitmachen! </a:t>
            </a:r>
          </a:p>
          <a:p>
            <a:endParaRPr lang="de-DE" sz="2800" b="1" i="1" dirty="0">
              <a:solidFill>
                <a:srgbClr val="3E884E"/>
              </a:solidFill>
              <a:latin typeface="Arial" panose="020B0604020202020204" pitchFamily="34" charset="0"/>
              <a:ea typeface="Times New Roman" panose="02020603050405020304" pitchFamily="18" charset="0"/>
            </a:endParaRPr>
          </a:p>
          <a:p>
            <a:r>
              <a:rPr lang="de-DE" sz="2800" b="1" i="1" dirty="0">
                <a:solidFill>
                  <a:srgbClr val="3E884E"/>
                </a:solidFill>
                <a:latin typeface="Arial" panose="020B0604020202020204" pitchFamily="34" charset="0"/>
                <a:ea typeface="Times New Roman" panose="02020603050405020304" pitchFamily="18" charset="0"/>
              </a:rPr>
              <a:t>Viel Freude im erfüllten Älterwerden</a:t>
            </a:r>
            <a:endParaRPr lang="de-DE" sz="2800" dirty="0">
              <a:solidFill>
                <a:srgbClr val="3E884E"/>
              </a:solidFill>
            </a:endParaRPr>
          </a:p>
        </p:txBody>
      </p:sp>
      <p:sp>
        <p:nvSpPr>
          <p:cNvPr id="7" name="Rechteck 6"/>
          <p:cNvSpPr/>
          <p:nvPr/>
        </p:nvSpPr>
        <p:spPr>
          <a:xfrm>
            <a:off x="241676" y="98311"/>
            <a:ext cx="7626469" cy="1015663"/>
          </a:xfrm>
          <a:prstGeom prst="rect">
            <a:avLst/>
          </a:prstGeom>
        </p:spPr>
        <p:txBody>
          <a:bodyPr wrap="square">
            <a:spAutoFit/>
          </a:bodyPr>
          <a:lstStyle/>
          <a:p>
            <a:r>
              <a:rPr lang="de-DE" sz="3200" b="1" i="1" dirty="0">
                <a:solidFill>
                  <a:srgbClr val="FF0000"/>
                </a:solidFill>
              </a:rPr>
              <a:t>Acht </a:t>
            </a:r>
            <a:r>
              <a:rPr lang="de-DE" sz="2800" b="1" dirty="0">
                <a:solidFill>
                  <a:srgbClr val="FF0000"/>
                </a:solidFill>
              </a:rPr>
              <a:t>Schlüssel zu einem innerlich gesunden</a:t>
            </a:r>
            <a:br>
              <a:rPr lang="de-DE" sz="2800" b="1" dirty="0">
                <a:solidFill>
                  <a:srgbClr val="FF0000"/>
                </a:solidFill>
              </a:rPr>
            </a:br>
            <a:r>
              <a:rPr lang="de-DE" sz="2800" b="1" dirty="0">
                <a:solidFill>
                  <a:srgbClr val="FF0000"/>
                </a:solidFill>
              </a:rPr>
              <a:t>Älterwerden</a:t>
            </a:r>
            <a:endParaRPr lang="de-DE" sz="2800" b="1" i="1" dirty="0">
              <a:solidFill>
                <a:srgbClr val="FF0000"/>
              </a:solidFill>
            </a:endParaRPr>
          </a:p>
        </p:txBody>
      </p:sp>
      <p:pic>
        <p:nvPicPr>
          <p:cNvPr id="5" name="F9492DF3-E107-4A8A-97AC-C46C700D4975" descr="IMG_3152.jpg">
            <a:extLst>
              <a:ext uri="{FF2B5EF4-FFF2-40B4-BE49-F238E27FC236}">
                <a16:creationId xmlns:a16="http://schemas.microsoft.com/office/drawing/2014/main" id="{E48C9A23-1ADD-743C-D3FA-B134A055D36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81530" y="342751"/>
            <a:ext cx="1803379" cy="240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a:extLst>
              <a:ext uri="{FF2B5EF4-FFF2-40B4-BE49-F238E27FC236}">
                <a16:creationId xmlns:a16="http://schemas.microsoft.com/office/drawing/2014/main" id="{417084B6-3346-2DBE-0BD4-5ADDB18FA588}"/>
              </a:ext>
            </a:extLst>
          </p:cNvPr>
          <p:cNvPicPr>
            <a:picLocks noChangeAspect="1"/>
          </p:cNvPicPr>
          <p:nvPr/>
        </p:nvPicPr>
        <p:blipFill>
          <a:blip r:embed="rId4"/>
          <a:stretch>
            <a:fillRect/>
          </a:stretch>
        </p:blipFill>
        <p:spPr>
          <a:xfrm>
            <a:off x="292356" y="1545002"/>
            <a:ext cx="1946874" cy="1202253"/>
          </a:xfrm>
          <a:prstGeom prst="rect">
            <a:avLst/>
          </a:prstGeom>
        </p:spPr>
      </p:pic>
    </p:spTree>
    <p:extLst>
      <p:ext uri="{BB962C8B-B14F-4D97-AF65-F5344CB8AC3E}">
        <p14:creationId xmlns:p14="http://schemas.microsoft.com/office/powerpoint/2010/main" val="3382531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DE757-278C-0C92-E4EB-E1315C78D933}"/>
            </a:ext>
          </a:extLst>
        </p:cNvPr>
        <p:cNvGrpSpPr/>
        <p:nvPr/>
      </p:nvGrpSpPr>
      <p:grpSpPr>
        <a:xfrm>
          <a:off x="0" y="0"/>
          <a:ext cx="0" cy="0"/>
          <a:chOff x="0" y="0"/>
          <a:chExt cx="0" cy="0"/>
        </a:xfrm>
      </p:grpSpPr>
      <p:pic>
        <p:nvPicPr>
          <p:cNvPr id="4" name="Grafik 1">
            <a:extLst>
              <a:ext uri="{FF2B5EF4-FFF2-40B4-BE49-F238E27FC236}">
                <a16:creationId xmlns:a16="http://schemas.microsoft.com/office/drawing/2014/main" id="{6AAE973C-4A4A-41EE-74F9-208630A97B1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pic>
        <p:nvPicPr>
          <p:cNvPr id="5" name="F9492DF3-E107-4A8A-97AC-C46C700D4975" descr="IMG_3152.jpg">
            <a:extLst>
              <a:ext uri="{FF2B5EF4-FFF2-40B4-BE49-F238E27FC236}">
                <a16:creationId xmlns:a16="http://schemas.microsoft.com/office/drawing/2014/main" id="{193E34D2-1A99-560F-2039-68624F6FB86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3894" y="208397"/>
            <a:ext cx="945479" cy="126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ahmen 1">
            <a:extLst>
              <a:ext uri="{FF2B5EF4-FFF2-40B4-BE49-F238E27FC236}">
                <a16:creationId xmlns:a16="http://schemas.microsoft.com/office/drawing/2014/main" id="{42AED42B-EC56-A346-93A7-34C62FE66FEC}"/>
              </a:ext>
            </a:extLst>
          </p:cNvPr>
          <p:cNvSpPr/>
          <p:nvPr/>
        </p:nvSpPr>
        <p:spPr>
          <a:xfrm>
            <a:off x="887104" y="1815152"/>
            <a:ext cx="7724633" cy="4312693"/>
          </a:xfrm>
          <a:prstGeom prst="fram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solidFill>
                  <a:schemeClr val="tx1"/>
                </a:solidFill>
                <a:latin typeface="Arial" panose="020B0604020202020204" pitchFamily="34" charset="0"/>
                <a:cs typeface="Arial" panose="020B0604020202020204" pitchFamily="34" charset="0"/>
              </a:rPr>
              <a:t>Eine kleine Übung:</a:t>
            </a:r>
          </a:p>
          <a:p>
            <a:pPr algn="ctr"/>
            <a:r>
              <a:rPr lang="de-CH" sz="4800" dirty="0">
                <a:solidFill>
                  <a:schemeClr val="tx1"/>
                </a:solidFill>
                <a:latin typeface="Arial" panose="020B0604020202020204" pitchFamily="34" charset="0"/>
                <a:cs typeface="Arial" panose="020B0604020202020204" pitchFamily="34" charset="0"/>
              </a:rPr>
              <a:t>KARTE</a:t>
            </a:r>
          </a:p>
        </p:txBody>
      </p:sp>
      <p:sp>
        <p:nvSpPr>
          <p:cNvPr id="3" name="Rechteck 2">
            <a:extLst>
              <a:ext uri="{FF2B5EF4-FFF2-40B4-BE49-F238E27FC236}">
                <a16:creationId xmlns:a16="http://schemas.microsoft.com/office/drawing/2014/main" id="{3111DD59-9095-5998-4BA8-0B27C569FD70}"/>
              </a:ext>
            </a:extLst>
          </p:cNvPr>
          <p:cNvSpPr/>
          <p:nvPr/>
        </p:nvSpPr>
        <p:spPr>
          <a:xfrm>
            <a:off x="109930" y="208397"/>
            <a:ext cx="7417143" cy="461665"/>
          </a:xfrm>
          <a:prstGeom prst="rect">
            <a:avLst/>
          </a:prstGeom>
        </p:spPr>
        <p:txBody>
          <a:bodyPr wrap="square">
            <a:spAutoFit/>
          </a:bodyPr>
          <a:lstStyle/>
          <a:p>
            <a:r>
              <a:rPr lang="de-DE" sz="2400" b="1" i="1" dirty="0">
                <a:solidFill>
                  <a:srgbClr val="FF0000"/>
                </a:solidFill>
              </a:rPr>
              <a:t>Acht </a:t>
            </a:r>
            <a:r>
              <a:rPr lang="de-DE" sz="2400" b="1" dirty="0">
                <a:solidFill>
                  <a:srgbClr val="FF0000"/>
                </a:solidFill>
              </a:rPr>
              <a:t>Schlüssel zu einem innerlich gesunden Älterwerden</a:t>
            </a:r>
            <a:endParaRPr lang="de-DE" sz="2400" i="1" dirty="0">
              <a:solidFill>
                <a:srgbClr val="FF0000"/>
              </a:solidFill>
            </a:endParaRPr>
          </a:p>
        </p:txBody>
      </p:sp>
    </p:spTree>
    <p:extLst>
      <p:ext uri="{BB962C8B-B14F-4D97-AF65-F5344CB8AC3E}">
        <p14:creationId xmlns:p14="http://schemas.microsoft.com/office/powerpoint/2010/main" val="3348149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B44D4-6800-564D-FA80-81D1C5CBD55E}"/>
            </a:ext>
          </a:extLst>
        </p:cNvPr>
        <p:cNvGrpSpPr/>
        <p:nvPr/>
      </p:nvGrpSpPr>
      <p:grpSpPr>
        <a:xfrm>
          <a:off x="0" y="0"/>
          <a:ext cx="0" cy="0"/>
          <a:chOff x="0" y="0"/>
          <a:chExt cx="0" cy="0"/>
        </a:xfrm>
      </p:grpSpPr>
      <p:pic>
        <p:nvPicPr>
          <p:cNvPr id="9" name="Grafik 1">
            <a:extLst>
              <a:ext uri="{FF2B5EF4-FFF2-40B4-BE49-F238E27FC236}">
                <a16:creationId xmlns:a16="http://schemas.microsoft.com/office/drawing/2014/main" id="{84B5D962-A6D1-2548-724E-3C0905CD575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B0E1CEC6-35A4-7808-51A5-7D0A4355B17F}"/>
              </a:ext>
            </a:extLst>
          </p:cNvPr>
          <p:cNvSpPr/>
          <p:nvPr/>
        </p:nvSpPr>
        <p:spPr>
          <a:xfrm>
            <a:off x="198783" y="81980"/>
            <a:ext cx="8292074" cy="1015663"/>
          </a:xfrm>
          <a:prstGeom prst="rect">
            <a:avLst/>
          </a:prstGeom>
        </p:spPr>
        <p:txBody>
          <a:bodyPr wrap="square">
            <a:spAutoFit/>
          </a:bodyPr>
          <a:lstStyle/>
          <a:p>
            <a:r>
              <a:rPr lang="de-DE" sz="2400" b="1" i="1" dirty="0">
                <a:solidFill>
                  <a:srgbClr val="FF0000"/>
                </a:solidFill>
              </a:rPr>
              <a:t>Acht </a:t>
            </a:r>
            <a:r>
              <a:rPr lang="de-DE" sz="2400" b="1" dirty="0">
                <a:solidFill>
                  <a:srgbClr val="FF0000"/>
                </a:solidFill>
              </a:rPr>
              <a:t>Schlüssel zu einem innerlich gesunden Älterwerden</a:t>
            </a:r>
            <a:endParaRPr lang="de-DE" sz="2400" i="1" dirty="0">
              <a:solidFill>
                <a:srgbClr val="FF0000"/>
              </a:solidFill>
            </a:endParaRPr>
          </a:p>
          <a:p>
            <a:r>
              <a:rPr lang="de-DE" sz="2800" b="1" dirty="0">
                <a:solidFill>
                  <a:srgbClr val="FF0000"/>
                </a:solidFill>
              </a:rPr>
              <a:t> – Was denken Sie? </a:t>
            </a:r>
            <a:r>
              <a:rPr lang="de-DE" sz="3600" b="1" dirty="0">
                <a:solidFill>
                  <a:srgbClr val="FF0000"/>
                </a:solidFill>
              </a:rPr>
              <a:t>Wo stehen Sie?</a:t>
            </a:r>
            <a:endParaRPr lang="de-DE" sz="3600" dirty="0"/>
          </a:p>
        </p:txBody>
      </p:sp>
      <p:sp>
        <p:nvSpPr>
          <p:cNvPr id="4" name="Rechteck 3">
            <a:extLst>
              <a:ext uri="{FF2B5EF4-FFF2-40B4-BE49-F238E27FC236}">
                <a16:creationId xmlns:a16="http://schemas.microsoft.com/office/drawing/2014/main" id="{DAC74152-6D48-CEC4-18C5-D2AB7C3AA346}"/>
              </a:ext>
            </a:extLst>
          </p:cNvPr>
          <p:cNvSpPr/>
          <p:nvPr/>
        </p:nvSpPr>
        <p:spPr>
          <a:xfrm>
            <a:off x="116759" y="1651535"/>
            <a:ext cx="8957817" cy="4986750"/>
          </a:xfrm>
          <a:prstGeom prst="rect">
            <a:avLst/>
          </a:prstGeom>
        </p:spPr>
        <p:txBody>
          <a:bodyPr wrap="square">
            <a:spAutoFit/>
          </a:bodyPr>
          <a:lstStyle/>
          <a:p>
            <a:pPr marR="635">
              <a:lnSpc>
                <a:spcPct val="115000"/>
              </a:lnSpc>
              <a:spcBef>
                <a:spcPts val="300"/>
              </a:spcBef>
              <a:spcAft>
                <a:spcPts val="0"/>
              </a:spcAft>
              <a:tabLst>
                <a:tab pos="540385" algn="l"/>
              </a:tabLst>
            </a:pPr>
            <a:r>
              <a:rPr lang="de-DE" sz="2000" dirty="0">
                <a:solidFill>
                  <a:srgbClr val="1F10B0"/>
                </a:solidFill>
                <a:latin typeface="Arial" panose="020B0604020202020204" pitchFamily="34" charset="0"/>
                <a:ea typeface="Times New Roman" panose="02020603050405020304" pitchFamily="18" charset="0"/>
                <a:cs typeface="Arial" panose="020B0604020202020204" pitchFamily="34" charset="0"/>
              </a:rPr>
              <a:t>Schlüssel 1: </a:t>
            </a:r>
            <a:r>
              <a:rPr lang="de-DE" sz="2000" b="1" dirty="0">
                <a:solidFill>
                  <a:srgbClr val="1F10B0"/>
                </a:solidFill>
                <a:latin typeface="Arial" panose="020B0604020202020204" pitchFamily="34" charset="0"/>
                <a:ea typeface="Times New Roman" panose="02020603050405020304" pitchFamily="18" charset="0"/>
                <a:cs typeface="Arial" panose="020B0604020202020204" pitchFamily="34" charset="0"/>
              </a:rPr>
              <a:t>In der </a:t>
            </a:r>
            <a:r>
              <a:rPr lang="de-DE"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Hoffnung</a:t>
            </a:r>
            <a:r>
              <a:rPr lang="de-DE" sz="2000" b="1" dirty="0">
                <a:solidFill>
                  <a:srgbClr val="1F10B0"/>
                </a:solidFill>
                <a:latin typeface="Arial" panose="020B0604020202020204" pitchFamily="34" charset="0"/>
                <a:ea typeface="Times New Roman" panose="02020603050405020304" pitchFamily="18" charset="0"/>
                <a:cs typeface="Arial" panose="020B0604020202020204" pitchFamily="34" charset="0"/>
              </a:rPr>
              <a:t> verankert und zuhause</a:t>
            </a:r>
            <a:r>
              <a:rPr lang="de-DE" sz="2000" dirty="0">
                <a:solidFill>
                  <a:srgbClr val="1F10B0"/>
                </a:solidFill>
                <a:latin typeface="Arial" panose="020B0604020202020204" pitchFamily="34" charset="0"/>
                <a:ea typeface="Times New Roman" panose="02020603050405020304" pitchFamily="18"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a:t>
            </a:r>
          </a:p>
          <a:p>
            <a:pPr marR="635">
              <a:lnSpc>
                <a:spcPct val="150000"/>
              </a:lnSpc>
              <a:spcBef>
                <a:spcPts val="300"/>
              </a:spcBef>
              <a:spcAft>
                <a:spcPts val="0"/>
              </a:spcAft>
              <a:tabLst>
                <a:tab pos="540385" algn="l"/>
              </a:tabLst>
            </a:pPr>
            <a:r>
              <a:rPr lang="de-DE" sz="2000" dirty="0">
                <a:solidFill>
                  <a:srgbClr val="1F10B0"/>
                </a:solidFill>
                <a:latin typeface="Arial" panose="020B0604020202020204" pitchFamily="34" charset="0"/>
                <a:cs typeface="Arial" panose="020B0604020202020204" pitchFamily="34" charset="0"/>
              </a:rPr>
              <a:t>Schlüssel 2: </a:t>
            </a:r>
            <a:r>
              <a:rPr lang="de-DE" sz="2000" b="1" dirty="0">
                <a:solidFill>
                  <a:srgbClr val="1F10B0"/>
                </a:solidFill>
                <a:latin typeface="Arial" panose="020B0604020202020204" pitchFamily="34" charset="0"/>
                <a:cs typeface="Arial" panose="020B0604020202020204" pitchFamily="34" charset="0"/>
              </a:rPr>
              <a:t>Den </a:t>
            </a:r>
            <a:r>
              <a:rPr lang="de-DE" sz="2000" b="1" dirty="0">
                <a:solidFill>
                  <a:srgbClr val="FF0000"/>
                </a:solidFill>
                <a:latin typeface="Arial" panose="020B0604020202020204" pitchFamily="34" charset="0"/>
                <a:cs typeface="Arial" panose="020B0604020202020204" pitchFamily="34" charset="0"/>
              </a:rPr>
              <a:t>inneren Menschen </a:t>
            </a:r>
            <a:r>
              <a:rPr lang="de-DE" sz="2000" b="1" dirty="0">
                <a:solidFill>
                  <a:srgbClr val="1F10B0"/>
                </a:solidFill>
                <a:latin typeface="Arial" panose="020B0604020202020204" pitchFamily="34" charset="0"/>
                <a:cs typeface="Arial" panose="020B0604020202020204" pitchFamily="34" charset="0"/>
              </a:rPr>
              <a:t>pflegen</a:t>
            </a:r>
            <a:r>
              <a:rPr lang="de-DE" sz="2000" dirty="0">
                <a:solidFill>
                  <a:srgbClr val="1F10B0"/>
                </a:solidFill>
                <a:latin typeface="Arial" panose="020B0604020202020204" pitchFamily="34" charset="0"/>
                <a:ea typeface="Times New Roman" panose="02020603050405020304" pitchFamily="18"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a:t>
            </a:r>
          </a:p>
          <a:p>
            <a:pPr marR="635">
              <a:lnSpc>
                <a:spcPct val="150000"/>
              </a:lnSpc>
              <a:spcBef>
                <a:spcPts val="300"/>
              </a:spcBef>
              <a:spcAft>
                <a:spcPts val="0"/>
              </a:spcAft>
              <a:tabLst>
                <a:tab pos="447675" algn="l"/>
              </a:tabLst>
            </a:pPr>
            <a:r>
              <a:rPr lang="de-DE" sz="2000" dirty="0">
                <a:solidFill>
                  <a:srgbClr val="1F10B0"/>
                </a:solidFill>
                <a:latin typeface="Arial" panose="020B0604020202020204" pitchFamily="34" charset="0"/>
                <a:cs typeface="Arial" panose="020B0604020202020204" pitchFamily="34" charset="0"/>
              </a:rPr>
              <a:t>Schlüssel 3: </a:t>
            </a:r>
            <a:r>
              <a:rPr lang="de-DE" sz="2000" b="1" dirty="0">
                <a:solidFill>
                  <a:srgbClr val="1F10B0"/>
                </a:solidFill>
                <a:latin typeface="Arial" panose="020B0604020202020204" pitchFamily="34" charset="0"/>
                <a:cs typeface="Arial" panose="020B0604020202020204" pitchFamily="34" charset="0"/>
              </a:rPr>
              <a:t>Wissen, wer ich bin – meine </a:t>
            </a:r>
            <a:r>
              <a:rPr lang="de-DE" sz="2000" b="1" dirty="0">
                <a:solidFill>
                  <a:srgbClr val="FF0000"/>
                </a:solidFill>
                <a:latin typeface="Arial" panose="020B0604020202020204" pitchFamily="34" charset="0"/>
                <a:cs typeface="Arial" panose="020B0604020202020204" pitchFamily="34" charset="0"/>
              </a:rPr>
              <a:t>Identität</a:t>
            </a:r>
            <a:r>
              <a:rPr lang="de-DE" sz="2000" b="1" dirty="0">
                <a:solidFill>
                  <a:srgbClr val="1F10B0"/>
                </a:solidFill>
                <a:latin typeface="Arial" panose="020B0604020202020204" pitchFamily="34" charset="0"/>
                <a:cs typeface="Arial" panose="020B0604020202020204" pitchFamily="34" charset="0"/>
              </a:rPr>
              <a:t> </a:t>
            </a:r>
            <a:r>
              <a:rPr lang="de-DE" sz="2000" dirty="0">
                <a:solidFill>
                  <a:srgbClr val="1F10B0"/>
                </a:solidFill>
                <a:latin typeface="Arial" panose="020B0604020202020204" pitchFamily="34" charset="0"/>
                <a:ea typeface="Times New Roman" panose="02020603050405020304" pitchFamily="18"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 </a:t>
            </a:r>
            <a:b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br>
            <a:r>
              <a:rPr lang="de-DE" sz="2000" dirty="0">
                <a:solidFill>
                  <a:srgbClr val="1F10B0"/>
                </a:solidFill>
                <a:latin typeface="Arial" panose="020B0604020202020204" pitchFamily="34" charset="0"/>
                <a:cs typeface="Arial" panose="020B0604020202020204" pitchFamily="34" charset="0"/>
              </a:rPr>
              <a:t>Schlüssel 4: </a:t>
            </a:r>
            <a:r>
              <a:rPr lang="de-DE" sz="2000" b="1" dirty="0">
                <a:solidFill>
                  <a:srgbClr val="1F10B0"/>
                </a:solidFill>
                <a:latin typeface="Arial" panose="020B0604020202020204" pitchFamily="34" charset="0"/>
                <a:cs typeface="Arial" panose="020B0604020202020204" pitchFamily="34" charset="0"/>
              </a:rPr>
              <a:t>Verankert in </a:t>
            </a:r>
            <a:r>
              <a:rPr lang="de-DE" sz="2000" b="1" dirty="0">
                <a:solidFill>
                  <a:srgbClr val="FF0000"/>
                </a:solidFill>
                <a:latin typeface="Arial" panose="020B0604020202020204" pitchFamily="34" charset="0"/>
                <a:cs typeface="Arial" panose="020B0604020202020204" pitchFamily="34" charset="0"/>
              </a:rPr>
              <a:t>Sinnperspektiven </a:t>
            </a:r>
            <a:r>
              <a:rPr lang="de-DE" sz="2000" b="1" dirty="0">
                <a:solidFill>
                  <a:srgbClr val="1F10B0"/>
                </a:solidFill>
                <a:latin typeface="Arial" panose="020B0604020202020204" pitchFamily="34"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a:t>
            </a:r>
          </a:p>
          <a:p>
            <a:pPr marR="635">
              <a:lnSpc>
                <a:spcPct val="150000"/>
              </a:lnSpc>
              <a:spcBef>
                <a:spcPts val="300"/>
              </a:spcBef>
              <a:spcAft>
                <a:spcPts val="0"/>
              </a:spcAft>
              <a:tabLst>
                <a:tab pos="540385" algn="l"/>
              </a:tabLst>
            </a:pPr>
            <a:r>
              <a:rPr lang="de-DE" sz="2000" dirty="0">
                <a:solidFill>
                  <a:srgbClr val="1F10B0"/>
                </a:solidFill>
                <a:latin typeface="Arial" panose="020B0604020202020204" pitchFamily="34" charset="0"/>
                <a:cs typeface="Arial" panose="020B0604020202020204" pitchFamily="34" charset="0"/>
              </a:rPr>
              <a:t>Schlüssel 5: </a:t>
            </a:r>
            <a:r>
              <a:rPr lang="de-DE" sz="2000" b="1" dirty="0">
                <a:solidFill>
                  <a:srgbClr val="FF0000"/>
                </a:solidFill>
                <a:latin typeface="Arial" panose="020B0604020202020204" pitchFamily="34" charset="0"/>
                <a:cs typeface="Arial" panose="020B0604020202020204" pitchFamily="34" charset="0"/>
              </a:rPr>
              <a:t>Versöhnt</a:t>
            </a:r>
            <a:r>
              <a:rPr lang="de-DE" sz="2000" b="1" dirty="0">
                <a:solidFill>
                  <a:srgbClr val="1F10B0"/>
                </a:solidFill>
                <a:latin typeface="Arial" panose="020B0604020202020204" pitchFamily="34" charset="0"/>
                <a:cs typeface="Arial" panose="020B0604020202020204" pitchFamily="34" charset="0"/>
              </a:rPr>
              <a:t> mit mir/mit Gott/mit anderen Menschen</a:t>
            </a:r>
            <a:r>
              <a:rPr lang="de-DE" sz="2000" b="1" dirty="0">
                <a:solidFill>
                  <a:srgbClr val="FF0000"/>
                </a:solidFill>
                <a:latin typeface="Arial" panose="020B0604020202020204" pitchFamily="34"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a:t>
            </a:r>
          </a:p>
          <a:p>
            <a:pPr marR="635">
              <a:lnSpc>
                <a:spcPct val="150000"/>
              </a:lnSpc>
              <a:spcBef>
                <a:spcPts val="300"/>
              </a:spcBef>
              <a:spcAft>
                <a:spcPts val="0"/>
              </a:spcAft>
              <a:tabLst>
                <a:tab pos="540385" algn="l"/>
              </a:tabLst>
            </a:pPr>
            <a:r>
              <a:rPr lang="de-DE" sz="2000" dirty="0">
                <a:solidFill>
                  <a:srgbClr val="1F10B0"/>
                </a:solidFill>
                <a:latin typeface="Arial" panose="020B0604020202020204" pitchFamily="34" charset="0"/>
                <a:cs typeface="Arial" panose="020B0604020202020204" pitchFamily="34" charset="0"/>
              </a:rPr>
              <a:t>Schlüssel 6: </a:t>
            </a:r>
            <a:r>
              <a:rPr lang="de-DE" sz="2000" b="1" dirty="0">
                <a:solidFill>
                  <a:srgbClr val="1F10B0"/>
                </a:solidFill>
                <a:latin typeface="Arial" panose="020B0604020202020204" pitchFamily="34" charset="0"/>
                <a:ea typeface="Times New Roman" panose="02020603050405020304" pitchFamily="18" charset="0"/>
                <a:cs typeface="Arial" panose="020B0604020202020204" pitchFamily="34" charset="0"/>
              </a:rPr>
              <a:t>Gut und mündig mit </a:t>
            </a:r>
            <a:r>
              <a:rPr lang="de-DE"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Schwäche</a:t>
            </a:r>
            <a:r>
              <a:rPr lang="de-DE" sz="2000" b="1" dirty="0">
                <a:solidFill>
                  <a:srgbClr val="1F10B0"/>
                </a:solidFill>
                <a:latin typeface="Arial" panose="020B0604020202020204" pitchFamily="34" charset="0"/>
                <a:ea typeface="Times New Roman" panose="02020603050405020304" pitchFamily="18" charset="0"/>
                <a:cs typeface="Arial" panose="020B0604020202020204" pitchFamily="34" charset="0"/>
              </a:rPr>
              <a:t> umgehen </a:t>
            </a:r>
            <a:r>
              <a:rPr lang="de-DE" sz="2000" b="1" dirty="0">
                <a:solidFill>
                  <a:srgbClr val="1F10B0"/>
                </a:solidFill>
                <a:latin typeface="Arial" panose="020B0604020202020204" pitchFamily="34"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a:t>
            </a:r>
          </a:p>
          <a:p>
            <a:pPr marR="635">
              <a:lnSpc>
                <a:spcPct val="150000"/>
              </a:lnSpc>
              <a:spcBef>
                <a:spcPts val="300"/>
              </a:spcBef>
              <a:tabLst>
                <a:tab pos="540385" algn="l"/>
              </a:tabLst>
            </a:pPr>
            <a:r>
              <a:rPr lang="de-CH" sz="2000" dirty="0">
                <a:solidFill>
                  <a:srgbClr val="1F10B0"/>
                </a:solidFill>
                <a:latin typeface="Arial" panose="020B0604020202020204" pitchFamily="34" charset="0"/>
                <a:cs typeface="Arial" panose="020B0604020202020204" pitchFamily="34" charset="0"/>
              </a:rPr>
              <a:t>Schlüssel 7: </a:t>
            </a:r>
            <a:r>
              <a:rPr lang="de-DE" sz="2000" b="1" dirty="0">
                <a:solidFill>
                  <a:srgbClr val="1F10B0"/>
                </a:solidFill>
                <a:latin typeface="Arial" panose="020B0604020202020204" pitchFamily="34" charset="0"/>
                <a:cs typeface="Arial" panose="020B0604020202020204" pitchFamily="34" charset="0"/>
              </a:rPr>
              <a:t>In </a:t>
            </a:r>
            <a:r>
              <a:rPr lang="de-DE" sz="2000" b="1" dirty="0">
                <a:solidFill>
                  <a:srgbClr val="FF0000"/>
                </a:solidFill>
                <a:latin typeface="Arial" panose="020B0604020202020204" pitchFamily="34" charset="0"/>
                <a:cs typeface="Arial" panose="020B0604020202020204" pitchFamily="34" charset="0"/>
              </a:rPr>
              <a:t>Dankbarkeit </a:t>
            </a:r>
            <a:r>
              <a:rPr lang="de-DE" sz="2000" b="1" dirty="0">
                <a:solidFill>
                  <a:srgbClr val="1F10B0"/>
                </a:solidFill>
                <a:latin typeface="Arial" panose="020B0604020202020204" pitchFamily="34" charset="0"/>
                <a:cs typeface="Arial" panose="020B0604020202020204" pitchFamily="34" charset="0"/>
              </a:rPr>
              <a:t>geübt</a:t>
            </a:r>
            <a:r>
              <a:rPr lang="de-CH" sz="2000" b="1" dirty="0">
                <a:solidFill>
                  <a:srgbClr val="1F10B0"/>
                </a:solidFill>
                <a:latin typeface="Arial" panose="020B0604020202020204" pitchFamily="34" charset="0"/>
                <a:ea typeface="Times New Roman" panose="02020603050405020304" pitchFamily="18"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a:t>
            </a:r>
          </a:p>
          <a:p>
            <a:pPr marR="635">
              <a:lnSpc>
                <a:spcPct val="150000"/>
              </a:lnSpc>
              <a:spcBef>
                <a:spcPts val="300"/>
              </a:spcBef>
              <a:spcAft>
                <a:spcPts val="0"/>
              </a:spcAft>
              <a:tabLst>
                <a:tab pos="540385" algn="l"/>
              </a:tabLst>
            </a:pPr>
            <a:r>
              <a:rPr lang="de-DE" sz="2000" dirty="0">
                <a:solidFill>
                  <a:srgbClr val="1F10B0"/>
                </a:solidFill>
                <a:latin typeface="Arial" panose="020B0604020202020204" pitchFamily="34" charset="0"/>
                <a:cs typeface="Arial" panose="020B0604020202020204" pitchFamily="34" charset="0"/>
              </a:rPr>
              <a:t>Schlüssel 8: </a:t>
            </a:r>
            <a:r>
              <a:rPr lang="de-CH" sz="2000" b="1" dirty="0">
                <a:solidFill>
                  <a:srgbClr val="1F10B0"/>
                </a:solidFill>
                <a:latin typeface="Arial" panose="020B0604020202020204" pitchFamily="34" charset="0"/>
                <a:ea typeface="Times New Roman" panose="02020603050405020304" pitchFamily="18" charset="0"/>
                <a:cs typeface="Arial" panose="020B0604020202020204" pitchFamily="34" charset="0"/>
              </a:rPr>
              <a:t>Stark im </a:t>
            </a:r>
            <a:r>
              <a:rPr lang="de-CH"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JA zum Leben und Älterwerden</a:t>
            </a:r>
            <a:r>
              <a:rPr lang="de-DE" sz="2000" dirty="0">
                <a:solidFill>
                  <a:srgbClr val="00B050"/>
                </a:solidFill>
                <a:latin typeface="Arial" panose="020B0604020202020204" pitchFamily="34" charset="0"/>
                <a:ea typeface="Times New Roman" panose="02020603050405020304" pitchFamily="18"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0    1    2   3</a:t>
            </a:r>
          </a:p>
          <a:p>
            <a:pPr marR="635" algn="ctr">
              <a:lnSpc>
                <a:spcPct val="150000"/>
              </a:lnSpc>
              <a:spcBef>
                <a:spcPts val="300"/>
              </a:spcBef>
              <a:spcAft>
                <a:spcPts val="0"/>
              </a:spcAft>
              <a:tabLst>
                <a:tab pos="540385" algn="l"/>
              </a:tabLst>
            </a:pPr>
            <a:r>
              <a:rPr lang="de-DE" sz="2400" b="1" dirty="0">
                <a:solidFill>
                  <a:srgbClr val="3E884E"/>
                </a:solidFill>
                <a:latin typeface="Arial" panose="020B0604020202020204" pitchFamily="34" charset="0"/>
                <a:ea typeface="Times New Roman" panose="02020603050405020304" pitchFamily="18" charset="0"/>
                <a:cs typeface="Arial" panose="020B0604020202020204" pitchFamily="34" charset="0"/>
              </a:rPr>
              <a:t>Wo besonders üben? </a:t>
            </a:r>
            <a:br>
              <a:rPr lang="de-DE" sz="2400" b="1" dirty="0">
                <a:solidFill>
                  <a:srgbClr val="3E884E"/>
                </a:solidFill>
                <a:latin typeface="Arial" panose="020B0604020202020204" pitchFamily="34" charset="0"/>
                <a:ea typeface="Times New Roman" panose="02020603050405020304" pitchFamily="18" charset="0"/>
                <a:cs typeface="Arial" panose="020B0604020202020204" pitchFamily="34" charset="0"/>
              </a:rPr>
            </a:br>
            <a:r>
              <a:rPr lang="de-DE" sz="2400" b="1" dirty="0">
                <a:solidFill>
                  <a:srgbClr val="3E884E"/>
                </a:solidFill>
                <a:latin typeface="Arial" panose="020B0604020202020204" pitchFamily="34" charset="0"/>
                <a:ea typeface="Times New Roman" panose="02020603050405020304" pitchFamily="18" charset="0"/>
                <a:cs typeface="Arial" panose="020B0604020202020204" pitchFamily="34" charset="0"/>
              </a:rPr>
              <a:t>Und: Mit wem zusammen?</a:t>
            </a:r>
          </a:p>
        </p:txBody>
      </p:sp>
      <p:pic>
        <p:nvPicPr>
          <p:cNvPr id="5" name="F9492DF3-E107-4A8A-97AC-C46C700D4975" descr="IMG_3152.jpg">
            <a:extLst>
              <a:ext uri="{FF2B5EF4-FFF2-40B4-BE49-F238E27FC236}">
                <a16:creationId xmlns:a16="http://schemas.microsoft.com/office/drawing/2014/main" id="{FE25D6D4-6620-C2E0-A252-9C78C318750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521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er Rahmen 4"/>
          <p:cNvSpPr/>
          <p:nvPr/>
        </p:nvSpPr>
        <p:spPr>
          <a:xfrm rot="16200000">
            <a:off x="2627782" y="-1957514"/>
            <a:ext cx="504057" cy="5256584"/>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7" name="Untertitel 2"/>
          <p:cNvSpPr txBox="1">
            <a:spLocks/>
          </p:cNvSpPr>
          <p:nvPr/>
        </p:nvSpPr>
        <p:spPr>
          <a:xfrm>
            <a:off x="372017" y="1209403"/>
            <a:ext cx="7848872" cy="5760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de-CH" sz="2800" b="1" i="1" dirty="0">
              <a:solidFill>
                <a:srgbClr val="FF0000"/>
              </a:solidFill>
              <a:latin typeface="Arial" pitchFamily="34" charset="0"/>
              <a:cs typeface="Arial" pitchFamily="34" charset="0"/>
            </a:endParaRPr>
          </a:p>
        </p:txBody>
      </p:sp>
      <p:sp>
        <p:nvSpPr>
          <p:cNvPr id="20" name="Textfeld 19"/>
          <p:cNvSpPr txBox="1"/>
          <p:nvPr/>
        </p:nvSpPr>
        <p:spPr>
          <a:xfrm>
            <a:off x="623787" y="117528"/>
            <a:ext cx="6863995" cy="584775"/>
          </a:xfrm>
          <a:prstGeom prst="rect">
            <a:avLst/>
          </a:prstGeom>
          <a:noFill/>
        </p:spPr>
        <p:txBody>
          <a:bodyPr wrap="none" rtlCol="0">
            <a:spAutoFit/>
          </a:bodyPr>
          <a:lstStyle/>
          <a:p>
            <a:r>
              <a:rPr lang="de-CH" sz="3200" b="1" dirty="0">
                <a:solidFill>
                  <a:srgbClr val="FF0000"/>
                </a:solidFill>
              </a:rPr>
              <a:t>Hoffnung: </a:t>
            </a:r>
            <a:r>
              <a:rPr lang="de-CH" sz="3200" b="1" i="1" dirty="0">
                <a:solidFill>
                  <a:srgbClr val="FF0000"/>
                </a:solidFill>
              </a:rPr>
              <a:t>Was ist das? – Was sehe ich?</a:t>
            </a:r>
            <a:endParaRPr lang="de-DE" sz="3200" b="1" i="1" dirty="0">
              <a:solidFill>
                <a:srgbClr val="FF0000"/>
              </a:solidFill>
            </a:endParaRPr>
          </a:p>
        </p:txBody>
      </p:sp>
      <p:sp>
        <p:nvSpPr>
          <p:cNvPr id="18" name="Textfeld 17"/>
          <p:cNvSpPr txBox="1"/>
          <p:nvPr/>
        </p:nvSpPr>
        <p:spPr>
          <a:xfrm>
            <a:off x="1175329" y="987537"/>
            <a:ext cx="6612772" cy="1107996"/>
          </a:xfrm>
          <a:prstGeom prst="rect">
            <a:avLst/>
          </a:prstGeom>
          <a:noFill/>
        </p:spPr>
        <p:txBody>
          <a:bodyPr wrap="none" rtlCol="0">
            <a:spAutoFit/>
          </a:bodyPr>
          <a:lstStyle/>
          <a:p>
            <a:pPr algn="ctr"/>
            <a:r>
              <a:rPr lang="de-CH" sz="2200" b="1" dirty="0">
                <a:solidFill>
                  <a:srgbClr val="0F067E"/>
                </a:solidFill>
              </a:rPr>
              <a:t>Was verheisst Gott – was schwebt ihm – und uns - vor: </a:t>
            </a:r>
            <a:br>
              <a:rPr lang="de-CH" sz="2200" b="1" dirty="0">
                <a:solidFill>
                  <a:srgbClr val="0F067E"/>
                </a:solidFill>
              </a:rPr>
            </a:br>
            <a:r>
              <a:rPr lang="de-CH" sz="2200" b="1" i="1" dirty="0">
                <a:solidFill>
                  <a:srgbClr val="0F067E"/>
                </a:solidFill>
              </a:rPr>
              <a:t>Für die Zeit vor dem Tod und für die Zeit </a:t>
            </a:r>
            <a:br>
              <a:rPr lang="de-CH" sz="2200" b="1" i="1" dirty="0">
                <a:solidFill>
                  <a:srgbClr val="0F067E"/>
                </a:solidFill>
              </a:rPr>
            </a:br>
            <a:r>
              <a:rPr lang="de-CH" sz="2200" b="1" i="1" dirty="0">
                <a:solidFill>
                  <a:srgbClr val="0F067E"/>
                </a:solidFill>
              </a:rPr>
              <a:t>nach dem Tod? </a:t>
            </a:r>
            <a:r>
              <a:rPr lang="de-CH" sz="2200" b="1" dirty="0">
                <a:solidFill>
                  <a:srgbClr val="0F067E"/>
                </a:solidFill>
              </a:rPr>
              <a:t>Deshalb: </a:t>
            </a:r>
            <a:r>
              <a:rPr lang="de-CH" sz="2200" b="1" i="1" dirty="0">
                <a:solidFill>
                  <a:srgbClr val="0F067E"/>
                </a:solidFill>
              </a:rPr>
              <a:t>Was sehe ich?</a:t>
            </a:r>
          </a:p>
        </p:txBody>
      </p:sp>
      <p:pic>
        <p:nvPicPr>
          <p:cNvPr id="22" name="0FB33B9C-71F3-418E-829A-90EA57F3EE6E" descr="0FB33B9C-71F3-418E-829A-90EA57F3EE6E"/>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8876" t="2513" r="2464" b="11230"/>
          <a:stretch/>
        </p:blipFill>
        <p:spPr bwMode="auto">
          <a:xfrm>
            <a:off x="683568" y="2060848"/>
            <a:ext cx="2615524" cy="254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7C0E101E-193F-4E82-8CA4-FB3221D6357D" descr="7C0E101E-193F-4E82-8CA4-FB3221D6357D"/>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4425" t="3056" r="3779" b="6793"/>
          <a:stretch/>
        </p:blipFill>
        <p:spPr bwMode="auto">
          <a:xfrm>
            <a:off x="5653380" y="2060848"/>
            <a:ext cx="2591028" cy="254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Gerade Verbindung 8"/>
          <p:cNvCxnSpPr/>
          <p:nvPr/>
        </p:nvCxnSpPr>
        <p:spPr>
          <a:xfrm flipH="1" flipV="1">
            <a:off x="1619672" y="3717032"/>
            <a:ext cx="371658" cy="27363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 Verbindung 15"/>
          <p:cNvCxnSpPr/>
          <p:nvPr/>
        </p:nvCxnSpPr>
        <p:spPr>
          <a:xfrm flipH="1" flipV="1">
            <a:off x="2483768" y="3645024"/>
            <a:ext cx="1762668" cy="23285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17"/>
          <p:cNvCxnSpPr/>
          <p:nvPr/>
        </p:nvCxnSpPr>
        <p:spPr>
          <a:xfrm flipV="1">
            <a:off x="4788024" y="3428759"/>
            <a:ext cx="1800200" cy="25448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 Verbindung 20"/>
          <p:cNvCxnSpPr/>
          <p:nvPr/>
        </p:nvCxnSpPr>
        <p:spPr>
          <a:xfrm flipV="1">
            <a:off x="7236296" y="3428760"/>
            <a:ext cx="72008" cy="29287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2123728" y="5013176"/>
            <a:ext cx="1838901" cy="1477328"/>
          </a:xfrm>
          <a:prstGeom prst="rect">
            <a:avLst/>
          </a:prstGeom>
          <a:noFill/>
        </p:spPr>
        <p:txBody>
          <a:bodyPr wrap="none" rtlCol="0">
            <a:spAutoFit/>
          </a:bodyPr>
          <a:lstStyle/>
          <a:p>
            <a:pPr algn="ctr"/>
            <a:r>
              <a:rPr lang="de-CH" b="1" dirty="0"/>
              <a:t>Vor mir: </a:t>
            </a:r>
            <a:br>
              <a:rPr lang="de-CH" b="1" dirty="0"/>
            </a:br>
            <a:r>
              <a:rPr lang="de-CH" b="1" dirty="0"/>
              <a:t>Die graue Wand, </a:t>
            </a:r>
            <a:br>
              <a:rPr lang="de-CH" b="1" dirty="0"/>
            </a:br>
            <a:r>
              <a:rPr lang="de-CH" b="1" dirty="0"/>
              <a:t>die Not,</a:t>
            </a:r>
            <a:br>
              <a:rPr lang="de-CH" b="1" dirty="0"/>
            </a:br>
            <a:r>
              <a:rPr lang="de-CH" b="1" dirty="0"/>
              <a:t>das graue Ende,</a:t>
            </a:r>
            <a:br>
              <a:rPr lang="de-CH" b="1" dirty="0"/>
            </a:br>
            <a:r>
              <a:rPr lang="de-CH" b="1" dirty="0"/>
              <a:t>  ohne Durchblick</a:t>
            </a:r>
          </a:p>
        </p:txBody>
      </p:sp>
      <p:sp>
        <p:nvSpPr>
          <p:cNvPr id="29" name="Textfeld 28"/>
          <p:cNvSpPr txBox="1"/>
          <p:nvPr/>
        </p:nvSpPr>
        <p:spPr>
          <a:xfrm>
            <a:off x="5001168" y="4941168"/>
            <a:ext cx="2382382" cy="1754326"/>
          </a:xfrm>
          <a:prstGeom prst="rect">
            <a:avLst/>
          </a:prstGeom>
          <a:noFill/>
        </p:spPr>
        <p:txBody>
          <a:bodyPr wrap="none" rtlCol="0">
            <a:spAutoFit/>
          </a:bodyPr>
          <a:lstStyle/>
          <a:p>
            <a:pPr algn="ctr"/>
            <a:r>
              <a:rPr lang="de-CH" b="1" dirty="0"/>
              <a:t>Vor mir: </a:t>
            </a:r>
            <a:br>
              <a:rPr lang="de-CH" b="1" dirty="0"/>
            </a:br>
            <a:r>
              <a:rPr lang="de-CH" b="1" dirty="0"/>
              <a:t>Die graue Wand, </a:t>
            </a:r>
            <a:br>
              <a:rPr lang="de-CH" b="1" dirty="0"/>
            </a:br>
            <a:r>
              <a:rPr lang="de-CH" b="1" i="1" dirty="0">
                <a:solidFill>
                  <a:srgbClr val="195B19"/>
                </a:solidFill>
              </a:rPr>
              <a:t>mit Durchblick auf das,</a:t>
            </a:r>
            <a:br>
              <a:rPr lang="de-CH" b="1" i="1" dirty="0">
                <a:solidFill>
                  <a:srgbClr val="195B19"/>
                </a:solidFill>
              </a:rPr>
            </a:br>
            <a:r>
              <a:rPr lang="de-CH" b="1" i="1" dirty="0">
                <a:solidFill>
                  <a:srgbClr val="195B19"/>
                </a:solidFill>
              </a:rPr>
              <a:t>was kommt und was </a:t>
            </a:r>
            <a:br>
              <a:rPr lang="de-CH" b="1" i="1" dirty="0">
                <a:solidFill>
                  <a:srgbClr val="195B19"/>
                </a:solidFill>
              </a:rPr>
            </a:br>
            <a:r>
              <a:rPr lang="de-CH" b="1" i="1" dirty="0">
                <a:solidFill>
                  <a:srgbClr val="195B19"/>
                </a:solidFill>
              </a:rPr>
              <a:t>dem vorschwebt, der</a:t>
            </a:r>
            <a:br>
              <a:rPr lang="de-CH" b="1" i="1" dirty="0">
                <a:solidFill>
                  <a:srgbClr val="195B19"/>
                </a:solidFill>
              </a:rPr>
            </a:br>
            <a:r>
              <a:rPr lang="de-CH" b="1" i="1" dirty="0">
                <a:solidFill>
                  <a:srgbClr val="195B19"/>
                </a:solidFill>
              </a:rPr>
              <a:t>mich geschaffen hat.</a:t>
            </a:r>
          </a:p>
        </p:txBody>
      </p:sp>
      <p:pic>
        <p:nvPicPr>
          <p:cNvPr id="2" name="F9492DF3-E107-4A8A-97AC-C46C700D4975" descr="IMG_3152.jpg">
            <a:extLst>
              <a:ext uri="{FF2B5EF4-FFF2-40B4-BE49-F238E27FC236}">
                <a16:creationId xmlns:a16="http://schemas.microsoft.com/office/drawing/2014/main" id="{C4F5ECCE-7253-A18A-DDF7-079682C6F52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63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1">
            <a:extLst>
              <a:ext uri="{FF2B5EF4-FFF2-40B4-BE49-F238E27FC236}">
                <a16:creationId xmlns:a16="http://schemas.microsoft.com/office/drawing/2014/main" id="{BA70299B-0DB0-4A21-8794-AB535DFD86B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886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pic>
        <p:nvPicPr>
          <p:cNvPr id="10" name="D222370F-8ED0-4CA3-8EC1-47FC4D004C92" descr="D222370F-8ED0-4CA3-8EC1-47FC4D004C9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2618"/>
          <a:stretch/>
        </p:blipFill>
        <p:spPr bwMode="auto">
          <a:xfrm>
            <a:off x="410188" y="994885"/>
            <a:ext cx="3735930" cy="244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416560" y="246513"/>
            <a:ext cx="6046655" cy="646331"/>
          </a:xfrm>
          <a:prstGeom prst="rect">
            <a:avLst/>
          </a:prstGeom>
          <a:noFill/>
        </p:spPr>
        <p:txBody>
          <a:bodyPr wrap="none" rtlCol="0">
            <a:spAutoFit/>
          </a:bodyPr>
          <a:lstStyle/>
          <a:p>
            <a:r>
              <a:rPr lang="de-CH" sz="3600" b="1" dirty="0">
                <a:solidFill>
                  <a:srgbClr val="FF0000"/>
                </a:solidFill>
              </a:rPr>
              <a:t>Hoffnung – der Hauptschlüssel</a:t>
            </a:r>
            <a:endParaRPr lang="de-DE" sz="3600" b="1" dirty="0">
              <a:solidFill>
                <a:srgbClr val="FF0000"/>
              </a:solidFill>
            </a:endParaRPr>
          </a:p>
        </p:txBody>
      </p:sp>
      <p:sp>
        <p:nvSpPr>
          <p:cNvPr id="2" name="Rechteck 1"/>
          <p:cNvSpPr/>
          <p:nvPr/>
        </p:nvSpPr>
        <p:spPr>
          <a:xfrm>
            <a:off x="324430" y="3511632"/>
            <a:ext cx="4247570" cy="3312445"/>
          </a:xfrm>
          <a:prstGeom prst="rect">
            <a:avLst/>
          </a:prstGeom>
        </p:spPr>
        <p:txBody>
          <a:bodyPr wrap="square">
            <a:spAutoFit/>
          </a:bodyPr>
          <a:lstStyle/>
          <a:p>
            <a:pPr marR="635" lvl="0">
              <a:lnSpc>
                <a:spcPct val="115000"/>
              </a:lnSpc>
              <a:spcBef>
                <a:spcPts val="300"/>
              </a:spcBef>
              <a:spcAft>
                <a:spcPts val="0"/>
              </a:spcAft>
              <a:tabLst>
                <a:tab pos="540385" algn="l"/>
              </a:tabLst>
            </a:pPr>
            <a:r>
              <a:rPr lang="de-DE" sz="2400" b="1" dirty="0">
                <a:solidFill>
                  <a:srgbClr val="3E884E"/>
                </a:solidFill>
                <a:latin typeface="Arial" panose="020B0604020202020204" pitchFamily="34" charset="0"/>
                <a:ea typeface="Times New Roman" panose="02020603050405020304" pitchFamily="18" charset="0"/>
                <a:cs typeface="Arial" panose="020B0604020202020204" pitchFamily="34" charset="0"/>
              </a:rPr>
              <a:t>Hoffnung</a:t>
            </a:r>
            <a:r>
              <a:rPr lang="de-DE" sz="3200" dirty="0">
                <a:solidFill>
                  <a:srgbClr val="3E884E"/>
                </a:solidFill>
                <a:latin typeface="Arial" panose="020B0604020202020204" pitchFamily="34" charset="0"/>
                <a:ea typeface="Times New Roman" panose="02020603050405020304" pitchFamily="18" charset="0"/>
                <a:cs typeface="Arial" panose="020B0604020202020204" pitchFamily="34" charset="0"/>
              </a:rPr>
              <a:t> </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kommt vom hebräischen „</a:t>
            </a:r>
            <a:r>
              <a:rPr lang="de-DE" sz="2000" dirty="0" err="1">
                <a:solidFill>
                  <a:srgbClr val="3E884E"/>
                </a:solidFill>
                <a:latin typeface="Arial" panose="020B0604020202020204" pitchFamily="34" charset="0"/>
                <a:ea typeface="Times New Roman" panose="02020603050405020304" pitchFamily="18" charset="0"/>
                <a:cs typeface="Arial" panose="020B0604020202020204" pitchFamily="34" charset="0"/>
              </a:rPr>
              <a:t>Tikwah</a:t>
            </a:r>
            <a:r>
              <a:rPr lang="de-DE" sz="2000" dirty="0">
                <a:solidFill>
                  <a:srgbClr val="3E884E"/>
                </a:solidFill>
                <a:latin typeface="Arial" panose="020B0604020202020204" pitchFamily="34" charset="0"/>
                <a:ea typeface="Times New Roman" panose="02020603050405020304" pitchFamily="18" charset="0"/>
                <a:cs typeface="Arial" panose="020B0604020202020204" pitchFamily="34" charset="0"/>
              </a:rPr>
              <a:t>“ und</a:t>
            </a:r>
            <a:r>
              <a:rPr lang="de-DE" sz="3200" dirty="0">
                <a:solidFill>
                  <a:srgbClr val="3E884E"/>
                </a:solidFill>
                <a:latin typeface="Arial" panose="020B0604020202020204" pitchFamily="34" charset="0"/>
                <a:ea typeface="Times New Roman" panose="02020603050405020304" pitchFamily="18" charset="0"/>
                <a:cs typeface="Arial" panose="020B0604020202020204" pitchFamily="34" charset="0"/>
              </a:rPr>
              <a:t> </a:t>
            </a:r>
            <a:r>
              <a:rPr lang="de-DE" sz="2400" dirty="0" err="1">
                <a:solidFill>
                  <a:srgbClr val="3E884E"/>
                </a:solidFill>
                <a:latin typeface="Arial" panose="020B0604020202020204" pitchFamily="34" charset="0"/>
                <a:ea typeface="Times New Roman" panose="02020603050405020304" pitchFamily="18" charset="0"/>
                <a:cs typeface="Arial" panose="020B0604020202020204" pitchFamily="34" charset="0"/>
              </a:rPr>
              <a:t>heisst</a:t>
            </a:r>
            <a:r>
              <a:rPr lang="de-DE" sz="2400" dirty="0">
                <a:solidFill>
                  <a:srgbClr val="3E884E"/>
                </a:solidFill>
                <a:latin typeface="Arial" panose="020B0604020202020204" pitchFamily="34" charset="0"/>
                <a:ea typeface="Times New Roman" panose="02020603050405020304" pitchFamily="18" charset="0"/>
                <a:cs typeface="Arial" panose="020B0604020202020204" pitchFamily="34" charset="0"/>
              </a:rPr>
              <a:t>, </a:t>
            </a:r>
            <a:r>
              <a:rPr lang="de-DE" sz="2400" b="1" dirty="0">
                <a:solidFill>
                  <a:srgbClr val="3E884E"/>
                </a:solidFill>
                <a:latin typeface="Arial" panose="020B0604020202020204" pitchFamily="34" charset="0"/>
                <a:ea typeface="Times New Roman" panose="02020603050405020304" pitchFamily="18" charset="0"/>
                <a:cs typeface="Arial" panose="020B0604020202020204" pitchFamily="34" charset="0"/>
              </a:rPr>
              <a:t>eine Schnur von der Vergangenheit in die Zukunft zu spannen, um </a:t>
            </a:r>
            <a:r>
              <a:rPr lang="de-DE" sz="2400" b="1" i="1" dirty="0">
                <a:solidFill>
                  <a:srgbClr val="3E884E"/>
                </a:solidFill>
                <a:latin typeface="Arial" panose="020B0604020202020204" pitchFamily="34" charset="0"/>
                <a:ea typeface="Times New Roman" panose="02020603050405020304" pitchFamily="18" charset="0"/>
                <a:cs typeface="Arial" panose="020B0604020202020204" pitchFamily="34" charset="0"/>
              </a:rPr>
              <a:t>„seine Lebensmauer gerade bauen zu können“.</a:t>
            </a:r>
            <a:endParaRPr lang="de-DE" sz="2400" b="1" dirty="0">
              <a:solidFill>
                <a:srgbClr val="3E884E"/>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Grafik 10" descr="Ähnliches Foto">
            <a:extLst>
              <a:ext uri="{FF2B5EF4-FFF2-40B4-BE49-F238E27FC236}">
                <a16:creationId xmlns:a16="http://schemas.microsoft.com/office/drawing/2014/main" id="{32D084C4-07EA-4654-0EEB-2D5ACCF93F6B}"/>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35446" y="858461"/>
            <a:ext cx="3735930" cy="2445658"/>
          </a:xfrm>
          <a:prstGeom prst="rect">
            <a:avLst/>
          </a:prstGeom>
          <a:noFill/>
          <a:ln>
            <a:noFill/>
          </a:ln>
        </p:spPr>
      </p:pic>
      <p:sp>
        <p:nvSpPr>
          <p:cNvPr id="5" name="Textfeld 4">
            <a:extLst>
              <a:ext uri="{FF2B5EF4-FFF2-40B4-BE49-F238E27FC236}">
                <a16:creationId xmlns:a16="http://schemas.microsoft.com/office/drawing/2014/main" id="{B49AF441-49DF-1650-C1EA-C3B61E5C665B}"/>
              </a:ext>
            </a:extLst>
          </p:cNvPr>
          <p:cNvSpPr txBox="1"/>
          <p:nvPr/>
        </p:nvSpPr>
        <p:spPr>
          <a:xfrm>
            <a:off x="4540885" y="3304119"/>
            <a:ext cx="4440376" cy="3454022"/>
          </a:xfrm>
          <a:prstGeom prst="rect">
            <a:avLst/>
          </a:prstGeom>
          <a:noFill/>
        </p:spPr>
        <p:txBody>
          <a:bodyPr wrap="square">
            <a:spAutoFit/>
          </a:bodyPr>
          <a:lstStyle/>
          <a:p>
            <a:pPr marR="635" lvl="0">
              <a:lnSpc>
                <a:spcPct val="115000"/>
              </a:lnSpc>
              <a:spcAft>
                <a:spcPts val="0"/>
              </a:spcAft>
              <a:tabLst>
                <a:tab pos="540385" algn="l"/>
              </a:tabLst>
            </a:pPr>
            <a:r>
              <a:rPr lang="de-CH"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Hoffnung</a:t>
            </a:r>
            <a:r>
              <a:rPr lang="de-CH"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 heisst, dass mir </a:t>
            </a:r>
            <a:r>
              <a:rPr lang="de-CH"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von der Zukunft her (</a:t>
            </a:r>
            <a:r>
              <a:rPr lang="de-CH" sz="2400" b="1">
                <a:solidFill>
                  <a:srgbClr val="FF0000"/>
                </a:solidFill>
                <a:latin typeface="Arial" panose="020B0604020202020204" pitchFamily="34" charset="0"/>
                <a:ea typeface="Times New Roman" panose="02020603050405020304" pitchFamily="18" charset="0"/>
                <a:cs typeface="Arial" panose="020B0604020202020204" pitchFamily="34" charset="0"/>
              </a:rPr>
              <a:t>oder «vom Kommenden» </a:t>
            </a:r>
            <a:r>
              <a:rPr lang="de-CH"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her) ein roter Teppich ausgerollt ist. </a:t>
            </a:r>
            <a:r>
              <a:rPr lang="de-CH"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Als VIP (</a:t>
            </a:r>
            <a:r>
              <a:rPr lang="de-CH" sz="2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very</a:t>
            </a:r>
            <a:r>
              <a:rPr lang="de-CH"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de-CH" sz="2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important</a:t>
            </a:r>
            <a:r>
              <a:rPr lang="de-CH"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de-CH" sz="2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person</a:t>
            </a:r>
            <a:r>
              <a:rPr lang="de-CH"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 darf ich auf dem «roten Teppich» dem Kommenden entgegen gehen.</a:t>
            </a:r>
          </a:p>
        </p:txBody>
      </p:sp>
      <p:pic>
        <p:nvPicPr>
          <p:cNvPr id="3" name="F9492DF3-E107-4A8A-97AC-C46C700D4975" descr="IMG_3152.jpg">
            <a:extLst>
              <a:ext uri="{FF2B5EF4-FFF2-40B4-BE49-F238E27FC236}">
                <a16:creationId xmlns:a16="http://schemas.microsoft.com/office/drawing/2014/main" id="{C617CE38-40EA-7606-DF69-9419E2EBA542}"/>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751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19CAC-FAB5-D199-3BF3-631F58334F27}"/>
            </a:ext>
          </a:extLst>
        </p:cNvPr>
        <p:cNvGrpSpPr/>
        <p:nvPr/>
      </p:nvGrpSpPr>
      <p:grpSpPr>
        <a:xfrm>
          <a:off x="0" y="0"/>
          <a:ext cx="0" cy="0"/>
          <a:chOff x="0" y="0"/>
          <a:chExt cx="0" cy="0"/>
        </a:xfrm>
      </p:grpSpPr>
      <p:pic>
        <p:nvPicPr>
          <p:cNvPr id="4" name="Grafik 1">
            <a:extLst>
              <a:ext uri="{FF2B5EF4-FFF2-40B4-BE49-F238E27FC236}">
                <a16:creationId xmlns:a16="http://schemas.microsoft.com/office/drawing/2014/main" id="{64E0E73B-B72F-D650-0524-C26E432170F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pic>
        <p:nvPicPr>
          <p:cNvPr id="5" name="F9492DF3-E107-4A8A-97AC-C46C700D4975" descr="IMG_3152.jpg">
            <a:extLst>
              <a:ext uri="{FF2B5EF4-FFF2-40B4-BE49-F238E27FC236}">
                <a16:creationId xmlns:a16="http://schemas.microsoft.com/office/drawing/2014/main" id="{DE1F51A9-18C0-44B2-40AA-A3EAFF9C472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3894" y="208397"/>
            <a:ext cx="945479" cy="126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009E1B00-C7F1-C0A2-6A32-98BC592342BD}"/>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244626" y="5335080"/>
            <a:ext cx="1399836" cy="1313817"/>
          </a:xfrm>
          <a:prstGeom prst="rect">
            <a:avLst/>
          </a:prstGeom>
        </p:spPr>
      </p:pic>
      <p:pic>
        <p:nvPicPr>
          <p:cNvPr id="11" name="Grafik 10">
            <a:extLst>
              <a:ext uri="{FF2B5EF4-FFF2-40B4-BE49-F238E27FC236}">
                <a16:creationId xmlns:a16="http://schemas.microsoft.com/office/drawing/2014/main" id="{43A5C590-1AA1-50F7-910E-F523EBA65A1C}"/>
              </a:ext>
            </a:extLst>
          </p:cNvPr>
          <p:cNvPicPr/>
          <p:nvPr/>
        </p:nvPicPr>
        <p:blipFill>
          <a:blip r:embed="rId5" cstate="email">
            <a:extLst>
              <a:ext uri="{28A0092B-C50C-407E-A947-70E740481C1C}">
                <a14:useLocalDpi xmlns:a14="http://schemas.microsoft.com/office/drawing/2010/main" val="0"/>
              </a:ext>
            </a:extLst>
          </a:blip>
          <a:stretch>
            <a:fillRect/>
          </a:stretch>
        </p:blipFill>
        <p:spPr>
          <a:xfrm>
            <a:off x="7165075" y="5335080"/>
            <a:ext cx="1853738" cy="1126948"/>
          </a:xfrm>
          <a:prstGeom prst="rect">
            <a:avLst/>
          </a:prstGeom>
        </p:spPr>
      </p:pic>
      <p:sp>
        <p:nvSpPr>
          <p:cNvPr id="6" name="Rechteck: abgerundete Ecken 5">
            <a:extLst>
              <a:ext uri="{FF2B5EF4-FFF2-40B4-BE49-F238E27FC236}">
                <a16:creationId xmlns:a16="http://schemas.microsoft.com/office/drawing/2014/main" id="{26D8742A-3A01-5680-86E3-12C888E9A07A}"/>
              </a:ext>
            </a:extLst>
          </p:cNvPr>
          <p:cNvSpPr/>
          <p:nvPr/>
        </p:nvSpPr>
        <p:spPr>
          <a:xfrm>
            <a:off x="244626" y="1082673"/>
            <a:ext cx="8312520" cy="40658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300"/>
              </a:spcBef>
              <a:spcAft>
                <a:spcPts val="0"/>
              </a:spcAft>
              <a:tabLst>
                <a:tab pos="540385" algn="l"/>
              </a:tabLst>
            </a:pPr>
            <a:r>
              <a:rPr lang="de-DE" sz="2400" b="1" dirty="0">
                <a:solidFill>
                  <a:srgbClr val="7030A0"/>
                </a:solidFill>
                <a:latin typeface="Arial" panose="020B0604020202020204" pitchFamily="34" charset="0"/>
                <a:ea typeface="Times New Roman" panose="02020603050405020304" pitchFamily="18" charset="0"/>
              </a:rPr>
              <a:t>Schlüssel 1: In der Hoffnung verankert</a:t>
            </a:r>
            <a:endParaRPr lang="de-CH" sz="2400" dirty="0"/>
          </a:p>
        </p:txBody>
      </p:sp>
      <p:sp>
        <p:nvSpPr>
          <p:cNvPr id="2" name="Rechteck 1">
            <a:extLst>
              <a:ext uri="{FF2B5EF4-FFF2-40B4-BE49-F238E27FC236}">
                <a16:creationId xmlns:a16="http://schemas.microsoft.com/office/drawing/2014/main" id="{64929446-CC16-E0A1-E134-07400C8E26AE}"/>
              </a:ext>
            </a:extLst>
          </p:cNvPr>
          <p:cNvSpPr/>
          <p:nvPr/>
        </p:nvSpPr>
        <p:spPr>
          <a:xfrm>
            <a:off x="109930" y="208397"/>
            <a:ext cx="7417143" cy="461665"/>
          </a:xfrm>
          <a:prstGeom prst="rect">
            <a:avLst/>
          </a:prstGeom>
        </p:spPr>
        <p:txBody>
          <a:bodyPr wrap="square">
            <a:spAutoFit/>
          </a:bodyPr>
          <a:lstStyle/>
          <a:p>
            <a:r>
              <a:rPr lang="de-DE" sz="2400" b="1" i="1" dirty="0">
                <a:solidFill>
                  <a:srgbClr val="FF0000"/>
                </a:solidFill>
              </a:rPr>
              <a:t>Acht </a:t>
            </a:r>
            <a:r>
              <a:rPr lang="de-DE" sz="2400" b="1" dirty="0">
                <a:solidFill>
                  <a:srgbClr val="FF0000"/>
                </a:solidFill>
              </a:rPr>
              <a:t>Schlüssel zu einem innerlich gesunden Älterwerden</a:t>
            </a:r>
            <a:endParaRPr lang="de-DE" sz="2400" i="1" dirty="0">
              <a:solidFill>
                <a:srgbClr val="FF0000"/>
              </a:solidFill>
            </a:endParaRPr>
          </a:p>
        </p:txBody>
      </p:sp>
    </p:spTree>
    <p:extLst>
      <p:ext uri="{BB962C8B-B14F-4D97-AF65-F5344CB8AC3E}">
        <p14:creationId xmlns:p14="http://schemas.microsoft.com/office/powerpoint/2010/main" val="2553161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34416" y="108065"/>
            <a:ext cx="288862" cy="646331"/>
          </a:xfrm>
          <a:prstGeom prst="rect">
            <a:avLst/>
          </a:prstGeom>
          <a:noFill/>
        </p:spPr>
        <p:txBody>
          <a:bodyPr wrap="none" rtlCol="0">
            <a:spAutoFit/>
          </a:bodyPr>
          <a:lstStyle/>
          <a:p>
            <a:r>
              <a:rPr lang="de-CH" sz="3600" b="1">
                <a:solidFill>
                  <a:srgbClr val="FF0000"/>
                </a:solidFill>
              </a:rPr>
              <a:t> </a:t>
            </a:r>
            <a:endParaRPr lang="de-DE" sz="3600" b="1" dirty="0">
              <a:solidFill>
                <a:srgbClr val="FF0000"/>
              </a:solidFill>
            </a:endParaRPr>
          </a:p>
        </p:txBody>
      </p:sp>
      <p:sp>
        <p:nvSpPr>
          <p:cNvPr id="4" name="Untertitel 2"/>
          <p:cNvSpPr txBox="1">
            <a:spLocks/>
          </p:cNvSpPr>
          <p:nvPr/>
        </p:nvSpPr>
        <p:spPr>
          <a:xfrm>
            <a:off x="71035" y="140662"/>
            <a:ext cx="7885341" cy="6767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CH" sz="3600" b="1" dirty="0">
                <a:solidFill>
                  <a:srgbClr val="FF0000"/>
                </a:solidFill>
              </a:rPr>
              <a:t>Der äussere und der innere Mensch</a:t>
            </a:r>
            <a:endParaRPr lang="de-CH" sz="3600" dirty="0">
              <a:solidFill>
                <a:srgbClr val="FF0000"/>
              </a:solidFill>
            </a:endParaRPr>
          </a:p>
        </p:txBody>
      </p:sp>
      <p:sp>
        <p:nvSpPr>
          <p:cNvPr id="5" name="Untertitel 5"/>
          <p:cNvSpPr txBox="1">
            <a:spLocks/>
          </p:cNvSpPr>
          <p:nvPr/>
        </p:nvSpPr>
        <p:spPr>
          <a:xfrm>
            <a:off x="171986" y="820896"/>
            <a:ext cx="8800023" cy="3613297"/>
          </a:xfrm>
          <a:prstGeom prst="rect">
            <a:avLst/>
          </a:prstGeom>
        </p:spPr>
        <p:txBody>
          <a:bodyPr vert="horz" wrap="square" lIns="91440" tIns="45720" rIns="91440" bIns="45720" rtlCol="0">
            <a:sp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de-CH" b="1" dirty="0"/>
              <a:t>2. Kor. 4,7: Der Schatz in irdenen Gefässen …</a:t>
            </a:r>
            <a:endParaRPr lang="de-DE" b="1" dirty="0"/>
          </a:p>
          <a:p>
            <a:pPr marL="114300" indent="0">
              <a:buNone/>
            </a:pPr>
            <a:r>
              <a:rPr lang="de-DE" b="1" i="1" dirty="0"/>
              <a:t>Der </a:t>
            </a:r>
            <a:r>
              <a:rPr lang="de-DE" b="1" i="1" dirty="0" err="1"/>
              <a:t>äussere</a:t>
            </a:r>
            <a:r>
              <a:rPr lang="de-DE" b="1" i="1" dirty="0"/>
              <a:t> Mensch zerfällt, während der innere Mensch von Tag zu Tag erneuert wird (2. Kor. 4,16).</a:t>
            </a:r>
          </a:p>
          <a:p>
            <a:endParaRPr lang="de-DE" b="1" i="1" dirty="0"/>
          </a:p>
          <a:p>
            <a:endParaRPr lang="de-DE" b="1" i="1" dirty="0"/>
          </a:p>
          <a:p>
            <a:endParaRPr lang="de-DE" b="1" i="1" dirty="0"/>
          </a:p>
          <a:p>
            <a:endParaRPr lang="de-DE" b="1" i="1" dirty="0"/>
          </a:p>
          <a:p>
            <a:endParaRPr lang="de-DE" b="1" i="1" dirty="0"/>
          </a:p>
          <a:p>
            <a:endParaRPr lang="de-CH" b="1" dirty="0"/>
          </a:p>
        </p:txBody>
      </p:sp>
      <p:sp>
        <p:nvSpPr>
          <p:cNvPr id="8" name="Textfeld 7"/>
          <p:cNvSpPr txBox="1"/>
          <p:nvPr/>
        </p:nvSpPr>
        <p:spPr>
          <a:xfrm rot="16200000">
            <a:off x="-881408" y="3443141"/>
            <a:ext cx="2814681" cy="707886"/>
          </a:xfrm>
          <a:prstGeom prst="rect">
            <a:avLst/>
          </a:prstGeom>
          <a:noFill/>
        </p:spPr>
        <p:txBody>
          <a:bodyPr wrap="none" rtlCol="0">
            <a:spAutoFit/>
          </a:bodyPr>
          <a:lstStyle/>
          <a:p>
            <a:r>
              <a:rPr lang="de-CH" sz="2000" b="1" dirty="0">
                <a:solidFill>
                  <a:schemeClr val="accent6">
                    <a:lumMod val="50000"/>
                  </a:schemeClr>
                </a:solidFill>
              </a:rPr>
              <a:t>Ausprägung </a:t>
            </a:r>
            <a:r>
              <a:rPr lang="de-CH" sz="2000" b="1" dirty="0">
                <a:solidFill>
                  <a:srgbClr val="FF0000"/>
                </a:solidFill>
              </a:rPr>
              <a:t>innerer</a:t>
            </a:r>
            <a:r>
              <a:rPr lang="de-CH" sz="2000" b="1" dirty="0">
                <a:solidFill>
                  <a:schemeClr val="accent6">
                    <a:lumMod val="50000"/>
                  </a:schemeClr>
                </a:solidFill>
              </a:rPr>
              <a:t> und </a:t>
            </a:r>
            <a:br>
              <a:rPr lang="de-CH" sz="2000" b="1" dirty="0">
                <a:solidFill>
                  <a:schemeClr val="accent6">
                    <a:lumMod val="50000"/>
                  </a:schemeClr>
                </a:solidFill>
              </a:rPr>
            </a:br>
            <a:r>
              <a:rPr lang="de-CH" sz="2000" b="1" dirty="0">
                <a:solidFill>
                  <a:schemeClr val="accent6">
                    <a:lumMod val="50000"/>
                  </a:schemeClr>
                </a:solidFill>
              </a:rPr>
              <a:t>äusserer Mensch</a:t>
            </a:r>
          </a:p>
        </p:txBody>
      </p:sp>
      <p:sp>
        <p:nvSpPr>
          <p:cNvPr id="9" name="Textfeld 8"/>
          <p:cNvSpPr txBox="1"/>
          <p:nvPr/>
        </p:nvSpPr>
        <p:spPr>
          <a:xfrm>
            <a:off x="82596" y="5805095"/>
            <a:ext cx="8978805" cy="400110"/>
          </a:xfrm>
          <a:prstGeom prst="rect">
            <a:avLst/>
          </a:prstGeom>
          <a:noFill/>
        </p:spPr>
        <p:txBody>
          <a:bodyPr wrap="none" rtlCol="0">
            <a:spAutoFit/>
          </a:bodyPr>
          <a:lstStyle/>
          <a:p>
            <a:r>
              <a:rPr lang="de-CH" sz="2000" b="1" dirty="0">
                <a:solidFill>
                  <a:schemeClr val="bg2">
                    <a:lumMod val="10000"/>
                  </a:schemeClr>
                </a:solidFill>
              </a:rPr>
              <a:t>Mein Alter:   …..     30               40                  50                     70        80      90       100   …</a:t>
            </a:r>
          </a:p>
        </p:txBody>
      </p:sp>
      <p:sp>
        <p:nvSpPr>
          <p:cNvPr id="10" name="Textfeld 9"/>
          <p:cNvSpPr txBox="1"/>
          <p:nvPr/>
        </p:nvSpPr>
        <p:spPr>
          <a:xfrm>
            <a:off x="4634125" y="4734528"/>
            <a:ext cx="1603068" cy="830997"/>
          </a:xfrm>
          <a:prstGeom prst="rect">
            <a:avLst/>
          </a:prstGeom>
          <a:noFill/>
        </p:spPr>
        <p:txBody>
          <a:bodyPr wrap="none" rtlCol="0">
            <a:spAutoFit/>
          </a:bodyPr>
          <a:lstStyle/>
          <a:p>
            <a:r>
              <a:rPr lang="de-CH" sz="2400" b="1" dirty="0">
                <a:solidFill>
                  <a:srgbClr val="FF0000"/>
                </a:solidFill>
              </a:rPr>
              <a:t>Der innere </a:t>
            </a:r>
            <a:br>
              <a:rPr lang="de-CH" sz="2400" b="1" dirty="0">
                <a:solidFill>
                  <a:srgbClr val="FF0000"/>
                </a:solidFill>
              </a:rPr>
            </a:br>
            <a:r>
              <a:rPr lang="de-CH" sz="2400" b="1" dirty="0">
                <a:solidFill>
                  <a:srgbClr val="FF0000"/>
                </a:solidFill>
              </a:rPr>
              <a:t>Mensch</a:t>
            </a:r>
          </a:p>
        </p:txBody>
      </p:sp>
      <p:sp>
        <p:nvSpPr>
          <p:cNvPr id="11" name="Textfeld 10"/>
          <p:cNvSpPr txBox="1"/>
          <p:nvPr/>
        </p:nvSpPr>
        <p:spPr>
          <a:xfrm>
            <a:off x="3510633" y="2742019"/>
            <a:ext cx="1761764" cy="830997"/>
          </a:xfrm>
          <a:prstGeom prst="rect">
            <a:avLst/>
          </a:prstGeom>
          <a:noFill/>
        </p:spPr>
        <p:txBody>
          <a:bodyPr wrap="none" rtlCol="0">
            <a:spAutoFit/>
          </a:bodyPr>
          <a:lstStyle/>
          <a:p>
            <a:r>
              <a:rPr lang="de-CH" sz="2400" b="1" dirty="0">
                <a:solidFill>
                  <a:schemeClr val="accent6">
                    <a:lumMod val="50000"/>
                  </a:schemeClr>
                </a:solidFill>
              </a:rPr>
              <a:t>Der äussere </a:t>
            </a:r>
            <a:br>
              <a:rPr lang="de-CH" sz="2400" b="1" dirty="0">
                <a:solidFill>
                  <a:schemeClr val="accent6">
                    <a:lumMod val="50000"/>
                  </a:schemeClr>
                </a:solidFill>
              </a:rPr>
            </a:br>
            <a:r>
              <a:rPr lang="de-CH" sz="2400" b="1" dirty="0">
                <a:solidFill>
                  <a:schemeClr val="accent6">
                    <a:lumMod val="50000"/>
                  </a:schemeClr>
                </a:solidFill>
              </a:rPr>
              <a:t>Mensch</a:t>
            </a:r>
          </a:p>
        </p:txBody>
      </p:sp>
      <p:sp>
        <p:nvSpPr>
          <p:cNvPr id="12" name="Textfeld 11"/>
          <p:cNvSpPr txBox="1"/>
          <p:nvPr/>
        </p:nvSpPr>
        <p:spPr>
          <a:xfrm>
            <a:off x="6691013" y="3534838"/>
            <a:ext cx="2506199" cy="1569660"/>
          </a:xfrm>
          <a:prstGeom prst="rect">
            <a:avLst/>
          </a:prstGeom>
          <a:noFill/>
        </p:spPr>
        <p:txBody>
          <a:bodyPr wrap="none" rtlCol="0">
            <a:spAutoFit/>
          </a:bodyPr>
          <a:lstStyle/>
          <a:p>
            <a:pPr algn="ctr"/>
            <a:r>
              <a:rPr lang="de-CH" sz="2400" b="1" i="1" dirty="0">
                <a:solidFill>
                  <a:srgbClr val="336600"/>
                </a:solidFill>
              </a:rPr>
              <a:t>Siehst und pflegst </a:t>
            </a:r>
            <a:br>
              <a:rPr lang="de-CH" sz="2400" b="1" i="1" dirty="0">
                <a:solidFill>
                  <a:srgbClr val="336600"/>
                </a:solidFill>
              </a:rPr>
            </a:br>
            <a:r>
              <a:rPr lang="de-CH" sz="2400" b="1" i="1" dirty="0">
                <a:solidFill>
                  <a:srgbClr val="336600"/>
                </a:solidFill>
              </a:rPr>
              <a:t>Du schon</a:t>
            </a:r>
            <a:br>
              <a:rPr lang="de-CH" sz="2400" b="1" i="1" dirty="0">
                <a:solidFill>
                  <a:srgbClr val="336600"/>
                </a:solidFill>
              </a:rPr>
            </a:br>
            <a:r>
              <a:rPr lang="de-CH" sz="2400" b="1" i="1" dirty="0">
                <a:solidFill>
                  <a:srgbClr val="336600"/>
                </a:solidFill>
              </a:rPr>
              <a:t> den inneren </a:t>
            </a:r>
            <a:br>
              <a:rPr lang="de-CH" sz="2400" b="1" i="1" dirty="0">
                <a:solidFill>
                  <a:srgbClr val="336600"/>
                </a:solidFill>
              </a:rPr>
            </a:br>
            <a:r>
              <a:rPr lang="de-CH" sz="2400" b="1" i="1" dirty="0">
                <a:solidFill>
                  <a:srgbClr val="336600"/>
                </a:solidFill>
              </a:rPr>
              <a:t>Menschen?</a:t>
            </a:r>
          </a:p>
        </p:txBody>
      </p:sp>
      <p:cxnSp>
        <p:nvCxnSpPr>
          <p:cNvPr id="13" name="Gerade Verbindung mit Pfeil 12"/>
          <p:cNvCxnSpPr/>
          <p:nvPr/>
        </p:nvCxnSpPr>
        <p:spPr>
          <a:xfrm>
            <a:off x="1105076" y="5640157"/>
            <a:ext cx="712879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1105076" y="2399797"/>
            <a:ext cx="0" cy="3240360"/>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1174947" y="3391269"/>
            <a:ext cx="6222779" cy="2218641"/>
          </a:xfrm>
          <a:custGeom>
            <a:avLst/>
            <a:gdLst>
              <a:gd name="connsiteX0" fmla="*/ 0 w 5879384"/>
              <a:gd name="connsiteY0" fmla="*/ 464168 h 2335278"/>
              <a:gd name="connsiteX1" fmla="*/ 500743 w 5879384"/>
              <a:gd name="connsiteY1" fmla="*/ 224683 h 2335278"/>
              <a:gd name="connsiteX2" fmla="*/ 1338943 w 5879384"/>
              <a:gd name="connsiteY2" fmla="*/ 17854 h 2335278"/>
              <a:gd name="connsiteX3" fmla="*/ 2090058 w 5879384"/>
              <a:gd name="connsiteY3" fmla="*/ 61397 h 2335278"/>
              <a:gd name="connsiteX4" fmla="*/ 3352800 w 5879384"/>
              <a:gd name="connsiteY4" fmla="*/ 464168 h 2335278"/>
              <a:gd name="connsiteX5" fmla="*/ 4430486 w 5879384"/>
              <a:gd name="connsiteY5" fmla="*/ 932254 h 2335278"/>
              <a:gd name="connsiteX6" fmla="*/ 4974772 w 5879384"/>
              <a:gd name="connsiteY6" fmla="*/ 1335026 h 2335278"/>
              <a:gd name="connsiteX7" fmla="*/ 5584372 w 5879384"/>
              <a:gd name="connsiteY7" fmla="*/ 1977283 h 2335278"/>
              <a:gd name="connsiteX8" fmla="*/ 5856515 w 5879384"/>
              <a:gd name="connsiteY8" fmla="*/ 2303854 h 2335278"/>
              <a:gd name="connsiteX9" fmla="*/ 5845629 w 5879384"/>
              <a:gd name="connsiteY9" fmla="*/ 2303854 h 233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79384" h="2335278">
                <a:moveTo>
                  <a:pt x="0" y="464168"/>
                </a:moveTo>
                <a:cubicBezTo>
                  <a:pt x="138793" y="381618"/>
                  <a:pt x="277586" y="299069"/>
                  <a:pt x="500743" y="224683"/>
                </a:cubicBezTo>
                <a:cubicBezTo>
                  <a:pt x="723900" y="150297"/>
                  <a:pt x="1074057" y="45068"/>
                  <a:pt x="1338943" y="17854"/>
                </a:cubicBezTo>
                <a:cubicBezTo>
                  <a:pt x="1603829" y="-9360"/>
                  <a:pt x="1754415" y="-12989"/>
                  <a:pt x="2090058" y="61397"/>
                </a:cubicBezTo>
                <a:cubicBezTo>
                  <a:pt x="2425701" y="135783"/>
                  <a:pt x="2962729" y="319025"/>
                  <a:pt x="3352800" y="464168"/>
                </a:cubicBezTo>
                <a:cubicBezTo>
                  <a:pt x="3742871" y="609311"/>
                  <a:pt x="4160157" y="787111"/>
                  <a:pt x="4430486" y="932254"/>
                </a:cubicBezTo>
                <a:cubicBezTo>
                  <a:pt x="4700815" y="1077397"/>
                  <a:pt x="4782458" y="1160855"/>
                  <a:pt x="4974772" y="1335026"/>
                </a:cubicBezTo>
                <a:cubicBezTo>
                  <a:pt x="5167086" y="1509197"/>
                  <a:pt x="5437415" y="1815812"/>
                  <a:pt x="5584372" y="1977283"/>
                </a:cubicBezTo>
                <a:cubicBezTo>
                  <a:pt x="5731329" y="2138754"/>
                  <a:pt x="5812972" y="2249426"/>
                  <a:pt x="5856515" y="2303854"/>
                </a:cubicBezTo>
                <a:cubicBezTo>
                  <a:pt x="5900058" y="2358282"/>
                  <a:pt x="5872843" y="2331068"/>
                  <a:pt x="5845629" y="2303854"/>
                </a:cubicBezTo>
              </a:path>
            </a:pathLst>
          </a:custGeom>
          <a:ln w="381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dirty="0"/>
          </a:p>
        </p:txBody>
      </p:sp>
      <p:sp>
        <p:nvSpPr>
          <p:cNvPr id="16" name="Freihandform 15"/>
          <p:cNvSpPr/>
          <p:nvPr/>
        </p:nvSpPr>
        <p:spPr>
          <a:xfrm>
            <a:off x="1174948" y="3062292"/>
            <a:ext cx="5845323" cy="2229740"/>
          </a:xfrm>
          <a:custGeom>
            <a:avLst/>
            <a:gdLst>
              <a:gd name="connsiteX0" fmla="*/ 0 w 5747658"/>
              <a:gd name="connsiteY0" fmla="*/ 2188028 h 2207152"/>
              <a:gd name="connsiteX1" fmla="*/ 881743 w 5747658"/>
              <a:gd name="connsiteY1" fmla="*/ 2177143 h 2207152"/>
              <a:gd name="connsiteX2" fmla="*/ 1763486 w 5747658"/>
              <a:gd name="connsiteY2" fmla="*/ 1905000 h 2207152"/>
              <a:gd name="connsiteX3" fmla="*/ 2645229 w 5747658"/>
              <a:gd name="connsiteY3" fmla="*/ 1687285 h 2207152"/>
              <a:gd name="connsiteX4" fmla="*/ 3646715 w 5747658"/>
              <a:gd name="connsiteY4" fmla="*/ 1611085 h 2207152"/>
              <a:gd name="connsiteX5" fmla="*/ 4234543 w 5747658"/>
              <a:gd name="connsiteY5" fmla="*/ 1328057 h 2207152"/>
              <a:gd name="connsiteX6" fmla="*/ 4757058 w 5747658"/>
              <a:gd name="connsiteY6" fmla="*/ 979714 h 2207152"/>
              <a:gd name="connsiteX7" fmla="*/ 5529943 w 5747658"/>
              <a:gd name="connsiteY7" fmla="*/ 391885 h 2207152"/>
              <a:gd name="connsiteX8" fmla="*/ 5747658 w 5747658"/>
              <a:gd name="connsiteY8" fmla="*/ 0 h 2207152"/>
              <a:gd name="connsiteX9" fmla="*/ 5747658 w 5747658"/>
              <a:gd name="connsiteY9" fmla="*/ 0 h 220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47658" h="2207152">
                <a:moveTo>
                  <a:pt x="0" y="2188028"/>
                </a:moveTo>
                <a:cubicBezTo>
                  <a:pt x="293914" y="2206171"/>
                  <a:pt x="587829" y="2224314"/>
                  <a:pt x="881743" y="2177143"/>
                </a:cubicBezTo>
                <a:cubicBezTo>
                  <a:pt x="1175657" y="2129972"/>
                  <a:pt x="1469572" y="1986643"/>
                  <a:pt x="1763486" y="1905000"/>
                </a:cubicBezTo>
                <a:cubicBezTo>
                  <a:pt x="2057400" y="1823357"/>
                  <a:pt x="2331358" y="1736271"/>
                  <a:pt x="2645229" y="1687285"/>
                </a:cubicBezTo>
                <a:cubicBezTo>
                  <a:pt x="2959100" y="1638299"/>
                  <a:pt x="3381829" y="1670956"/>
                  <a:pt x="3646715" y="1611085"/>
                </a:cubicBezTo>
                <a:cubicBezTo>
                  <a:pt x="3911601" y="1551214"/>
                  <a:pt x="4049486" y="1433285"/>
                  <a:pt x="4234543" y="1328057"/>
                </a:cubicBezTo>
                <a:cubicBezTo>
                  <a:pt x="4419600" y="1222829"/>
                  <a:pt x="4541158" y="1135743"/>
                  <a:pt x="4757058" y="979714"/>
                </a:cubicBezTo>
                <a:cubicBezTo>
                  <a:pt x="4972958" y="823685"/>
                  <a:pt x="5364843" y="555171"/>
                  <a:pt x="5529943" y="391885"/>
                </a:cubicBezTo>
                <a:cubicBezTo>
                  <a:pt x="5695043" y="228599"/>
                  <a:pt x="5747658" y="0"/>
                  <a:pt x="5747658" y="0"/>
                </a:cubicBezTo>
                <a:lnTo>
                  <a:pt x="5747658" y="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2" name="Textfeld 1"/>
          <p:cNvSpPr txBox="1"/>
          <p:nvPr/>
        </p:nvSpPr>
        <p:spPr>
          <a:xfrm>
            <a:off x="2581550" y="1874379"/>
            <a:ext cx="6479851" cy="461665"/>
          </a:xfrm>
          <a:prstGeom prst="rect">
            <a:avLst/>
          </a:prstGeom>
          <a:noFill/>
        </p:spPr>
        <p:txBody>
          <a:bodyPr wrap="none" rtlCol="0">
            <a:spAutoFit/>
          </a:bodyPr>
          <a:lstStyle/>
          <a:p>
            <a:r>
              <a:rPr lang="de-CH" sz="2400" i="1" dirty="0">
                <a:solidFill>
                  <a:srgbClr val="7030A0"/>
                </a:solidFill>
              </a:rPr>
              <a:t>Begründung: … deshalb werden wir nicht mutlos …</a:t>
            </a:r>
            <a:endParaRPr lang="de-DE" sz="2400" i="1" dirty="0">
              <a:solidFill>
                <a:srgbClr val="7030A0"/>
              </a:solidFill>
            </a:endParaRPr>
          </a:p>
        </p:txBody>
      </p:sp>
      <p:pic>
        <p:nvPicPr>
          <p:cNvPr id="19" name="Grafik 1">
            <a:extLst>
              <a:ext uri="{FF2B5EF4-FFF2-40B4-BE49-F238E27FC236}">
                <a16:creationId xmlns:a16="http://schemas.microsoft.com/office/drawing/2014/main" id="{BA70299B-0DB0-4A21-8794-AB535DFD86B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sp>
        <p:nvSpPr>
          <p:cNvPr id="20" name="Flussdiagramm: Lochstreifen 19"/>
          <p:cNvSpPr/>
          <p:nvPr/>
        </p:nvSpPr>
        <p:spPr>
          <a:xfrm rot="20692773">
            <a:off x="1891050" y="2525184"/>
            <a:ext cx="4083862" cy="2019308"/>
          </a:xfrm>
          <a:prstGeom prst="flowChartPunchedTap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rgbClr val="C00000"/>
                </a:solidFill>
                <a:latin typeface="Arial" panose="020B0604020202020204" pitchFamily="34" charset="0"/>
                <a:cs typeface="Arial" panose="020B0604020202020204" pitchFamily="34" charset="0"/>
              </a:rPr>
              <a:t>Anlaufende und  ablaufende Geschichte</a:t>
            </a:r>
            <a:endParaRPr lang="de-DE" b="1" dirty="0">
              <a:solidFill>
                <a:srgbClr val="C00000"/>
              </a:solidFill>
              <a:latin typeface="Arial" panose="020B0604020202020204" pitchFamily="34" charset="0"/>
              <a:cs typeface="Arial" panose="020B0604020202020204" pitchFamily="34" charset="0"/>
            </a:endParaRPr>
          </a:p>
        </p:txBody>
      </p:sp>
      <p:pic>
        <p:nvPicPr>
          <p:cNvPr id="3" name="F9492DF3-E107-4A8A-97AC-C46C700D4975" descr="IMG_3152.jpg">
            <a:extLst>
              <a:ext uri="{FF2B5EF4-FFF2-40B4-BE49-F238E27FC236}">
                <a16:creationId xmlns:a16="http://schemas.microsoft.com/office/drawing/2014/main" id="{4C036834-274A-9154-6401-29A27D9EBD1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7279" y="181102"/>
            <a:ext cx="723982" cy="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1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3000" fill="hold"/>
                                        <p:tgtEl>
                                          <p:spTgt spid="12"/>
                                        </p:tgtEl>
                                        <p:attrNameLst>
                                          <p:attrName>ppt_x</p:attrName>
                                        </p:attrNameLst>
                                      </p:cBhvr>
                                      <p:tavLst>
                                        <p:tav tm="0">
                                          <p:val>
                                            <p:strVal val="#ppt_x"/>
                                          </p:val>
                                        </p:tav>
                                        <p:tav tm="100000">
                                          <p:val>
                                            <p:strVal val="#ppt_x"/>
                                          </p:val>
                                        </p:tav>
                                      </p:tavLst>
                                    </p:anim>
                                    <p:anim calcmode="lin" valueType="num">
                                      <p:cBhvr additive="base">
                                        <p:cTn id="13"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3000" fill="hold"/>
                                        <p:tgtEl>
                                          <p:spTgt spid="20"/>
                                        </p:tgtEl>
                                        <p:attrNameLst>
                                          <p:attrName>ppt_w</p:attrName>
                                        </p:attrNameLst>
                                      </p:cBhvr>
                                      <p:tavLst>
                                        <p:tav tm="0">
                                          <p:val>
                                            <p:fltVal val="0"/>
                                          </p:val>
                                        </p:tav>
                                        <p:tav tm="100000">
                                          <p:val>
                                            <p:strVal val="#ppt_w"/>
                                          </p:val>
                                        </p:tav>
                                      </p:tavLst>
                                    </p:anim>
                                    <p:anim calcmode="lin" valueType="num">
                                      <p:cBhvr>
                                        <p:cTn id="19" dur="3000" fill="hold"/>
                                        <p:tgtEl>
                                          <p:spTgt spid="20"/>
                                        </p:tgtEl>
                                        <p:attrNameLst>
                                          <p:attrName>ppt_h</p:attrName>
                                        </p:attrNameLst>
                                      </p:cBhvr>
                                      <p:tavLst>
                                        <p:tav tm="0">
                                          <p:val>
                                            <p:fltVal val="0"/>
                                          </p:val>
                                        </p:tav>
                                        <p:tav tm="100000">
                                          <p:val>
                                            <p:strVal val="#ppt_h"/>
                                          </p:val>
                                        </p:tav>
                                      </p:tavLst>
                                    </p:anim>
                                    <p:anim calcmode="lin" valueType="num">
                                      <p:cBhvr>
                                        <p:cTn id="20" dur="3000" fill="hold"/>
                                        <p:tgtEl>
                                          <p:spTgt spid="20"/>
                                        </p:tgtEl>
                                        <p:attrNameLst>
                                          <p:attrName>style.rotation</p:attrName>
                                        </p:attrNameLst>
                                      </p:cBhvr>
                                      <p:tavLst>
                                        <p:tav tm="0">
                                          <p:val>
                                            <p:fltVal val="90"/>
                                          </p:val>
                                        </p:tav>
                                        <p:tav tm="100000">
                                          <p:val>
                                            <p:fltVal val="0"/>
                                          </p:val>
                                        </p:tav>
                                      </p:tavLst>
                                    </p:anim>
                                    <p:animEffect transition="in" filter="fade">
                                      <p:cBhvr>
                                        <p:cTn id="21"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8C65F-5992-71EB-D4E7-56395EF0A7D0}"/>
            </a:ext>
          </a:extLst>
        </p:cNvPr>
        <p:cNvGrpSpPr/>
        <p:nvPr/>
      </p:nvGrpSpPr>
      <p:grpSpPr>
        <a:xfrm>
          <a:off x="0" y="0"/>
          <a:ext cx="0" cy="0"/>
          <a:chOff x="0" y="0"/>
          <a:chExt cx="0" cy="0"/>
        </a:xfrm>
      </p:grpSpPr>
      <p:pic>
        <p:nvPicPr>
          <p:cNvPr id="4" name="Grafik 1">
            <a:extLst>
              <a:ext uri="{FF2B5EF4-FFF2-40B4-BE49-F238E27FC236}">
                <a16:creationId xmlns:a16="http://schemas.microsoft.com/office/drawing/2014/main" id="{4047EE51-119D-7EA6-296A-6B819428DB5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1864" y="6567805"/>
            <a:ext cx="2182712" cy="190336"/>
          </a:xfrm>
          <a:prstGeom prst="rect">
            <a:avLst/>
          </a:prstGeom>
          <a:noFill/>
          <a:extLst>
            <a:ext uri="{909E8E84-426E-40DD-AFC4-6F175D3DCCD1}">
              <a14:hiddenFill xmlns:a14="http://schemas.microsoft.com/office/drawing/2010/main">
                <a:solidFill>
                  <a:srgbClr val="FFFFFF"/>
                </a:solidFill>
              </a14:hiddenFill>
            </a:ext>
          </a:extLst>
        </p:spPr>
      </p:pic>
      <p:pic>
        <p:nvPicPr>
          <p:cNvPr id="5" name="F9492DF3-E107-4A8A-97AC-C46C700D4975" descr="IMG_3152.jpg">
            <a:extLst>
              <a:ext uri="{FF2B5EF4-FFF2-40B4-BE49-F238E27FC236}">
                <a16:creationId xmlns:a16="http://schemas.microsoft.com/office/drawing/2014/main" id="{C04E23DA-9732-AB1A-C088-CED2E47B357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3894" y="208397"/>
            <a:ext cx="945479" cy="126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1CE6817E-C21A-4ABB-42A8-999E3A1E2944}"/>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244626" y="5335080"/>
            <a:ext cx="1399836" cy="1313817"/>
          </a:xfrm>
          <a:prstGeom prst="rect">
            <a:avLst/>
          </a:prstGeom>
        </p:spPr>
      </p:pic>
      <p:pic>
        <p:nvPicPr>
          <p:cNvPr id="11" name="Grafik 10">
            <a:extLst>
              <a:ext uri="{FF2B5EF4-FFF2-40B4-BE49-F238E27FC236}">
                <a16:creationId xmlns:a16="http://schemas.microsoft.com/office/drawing/2014/main" id="{3224B9AC-E628-C0D2-67D5-CB2FF1D42784}"/>
              </a:ext>
            </a:extLst>
          </p:cNvPr>
          <p:cNvPicPr/>
          <p:nvPr/>
        </p:nvPicPr>
        <p:blipFill>
          <a:blip r:embed="rId5" cstate="email">
            <a:extLst>
              <a:ext uri="{28A0092B-C50C-407E-A947-70E740481C1C}">
                <a14:useLocalDpi xmlns:a14="http://schemas.microsoft.com/office/drawing/2010/main" val="0"/>
              </a:ext>
            </a:extLst>
          </a:blip>
          <a:stretch>
            <a:fillRect/>
          </a:stretch>
        </p:blipFill>
        <p:spPr>
          <a:xfrm>
            <a:off x="7165075" y="5335080"/>
            <a:ext cx="1853738" cy="1126948"/>
          </a:xfrm>
          <a:prstGeom prst="rect">
            <a:avLst/>
          </a:prstGeom>
        </p:spPr>
      </p:pic>
      <p:sp>
        <p:nvSpPr>
          <p:cNvPr id="6" name="Rechteck: abgerundete Ecken 5">
            <a:extLst>
              <a:ext uri="{FF2B5EF4-FFF2-40B4-BE49-F238E27FC236}">
                <a16:creationId xmlns:a16="http://schemas.microsoft.com/office/drawing/2014/main" id="{D6767372-6C0D-C13A-3FA9-B067F4987F18}"/>
              </a:ext>
            </a:extLst>
          </p:cNvPr>
          <p:cNvSpPr/>
          <p:nvPr/>
        </p:nvSpPr>
        <p:spPr>
          <a:xfrm>
            <a:off x="244626" y="1082673"/>
            <a:ext cx="8312520" cy="40658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300"/>
              </a:spcBef>
              <a:spcAft>
                <a:spcPts val="0"/>
              </a:spcAft>
              <a:tabLst>
                <a:tab pos="540385" algn="l"/>
              </a:tabLst>
            </a:pPr>
            <a:r>
              <a:rPr lang="de-DE" sz="2400" b="1" dirty="0">
                <a:solidFill>
                  <a:srgbClr val="7030A0"/>
                </a:solidFill>
                <a:latin typeface="Arial" panose="020B0604020202020204" pitchFamily="34" charset="0"/>
                <a:ea typeface="Times New Roman" panose="02020603050405020304" pitchFamily="18" charset="0"/>
              </a:rPr>
              <a:t>Schlüssel 1: In der Hoffnung verankert</a:t>
            </a:r>
          </a:p>
          <a:p>
            <a:pPr algn="ctr">
              <a:lnSpc>
                <a:spcPct val="115000"/>
              </a:lnSpc>
              <a:spcBef>
                <a:spcPts val="300"/>
              </a:spcBef>
              <a:spcAft>
                <a:spcPts val="0"/>
              </a:spcAft>
              <a:tabLst>
                <a:tab pos="540385" algn="l"/>
              </a:tabLst>
            </a:pPr>
            <a:r>
              <a:rPr lang="de-DE" sz="2400" b="1" dirty="0">
                <a:solidFill>
                  <a:srgbClr val="7030A0"/>
                </a:solidFill>
                <a:latin typeface="Arial" panose="020B0604020202020204" pitchFamily="34" charset="0"/>
              </a:rPr>
              <a:t>Schlüssel 2: Den inneren (und nicht nur den </a:t>
            </a:r>
            <a:r>
              <a:rPr lang="de-DE" sz="2400" b="1" dirty="0" err="1">
                <a:solidFill>
                  <a:srgbClr val="7030A0"/>
                </a:solidFill>
                <a:latin typeface="Arial" panose="020B0604020202020204" pitchFamily="34" charset="0"/>
              </a:rPr>
              <a:t>äusseren</a:t>
            </a:r>
            <a:r>
              <a:rPr lang="de-DE" sz="2400" b="1" dirty="0">
                <a:solidFill>
                  <a:srgbClr val="7030A0"/>
                </a:solidFill>
                <a:latin typeface="Arial" panose="020B0604020202020204" pitchFamily="34" charset="0"/>
              </a:rPr>
              <a:t>) Menschen pflegen</a:t>
            </a:r>
            <a:endParaRPr lang="de-CH" sz="2400" dirty="0"/>
          </a:p>
        </p:txBody>
      </p:sp>
      <p:sp>
        <p:nvSpPr>
          <p:cNvPr id="2" name="Rechteck 1">
            <a:extLst>
              <a:ext uri="{FF2B5EF4-FFF2-40B4-BE49-F238E27FC236}">
                <a16:creationId xmlns:a16="http://schemas.microsoft.com/office/drawing/2014/main" id="{24B58BF9-47BD-89C3-F6A4-BF78224AA69D}"/>
              </a:ext>
            </a:extLst>
          </p:cNvPr>
          <p:cNvSpPr/>
          <p:nvPr/>
        </p:nvSpPr>
        <p:spPr>
          <a:xfrm>
            <a:off x="109930" y="208397"/>
            <a:ext cx="7417143" cy="461665"/>
          </a:xfrm>
          <a:prstGeom prst="rect">
            <a:avLst/>
          </a:prstGeom>
        </p:spPr>
        <p:txBody>
          <a:bodyPr wrap="square">
            <a:spAutoFit/>
          </a:bodyPr>
          <a:lstStyle/>
          <a:p>
            <a:r>
              <a:rPr lang="de-DE" sz="2400" b="1" i="1" dirty="0">
                <a:solidFill>
                  <a:srgbClr val="FF0000"/>
                </a:solidFill>
              </a:rPr>
              <a:t>Acht </a:t>
            </a:r>
            <a:r>
              <a:rPr lang="de-DE" sz="2400" b="1" dirty="0">
                <a:solidFill>
                  <a:srgbClr val="FF0000"/>
                </a:solidFill>
              </a:rPr>
              <a:t>Schlüssel zu einem innerlich gesunden Älterwerden</a:t>
            </a:r>
            <a:endParaRPr lang="de-DE" sz="2400" i="1" dirty="0">
              <a:solidFill>
                <a:srgbClr val="FF0000"/>
              </a:solidFill>
            </a:endParaRPr>
          </a:p>
        </p:txBody>
      </p:sp>
    </p:spTree>
    <p:extLst>
      <p:ext uri="{BB962C8B-B14F-4D97-AF65-F5344CB8AC3E}">
        <p14:creationId xmlns:p14="http://schemas.microsoft.com/office/powerpoint/2010/main" val="3748906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äh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Nähe.thmx</Template>
  <TotalTime>0</TotalTime>
  <Words>2163</Words>
  <Application>Microsoft Office PowerPoint</Application>
  <PresentationFormat>Bildschirmpräsentation (4:3)</PresentationFormat>
  <Paragraphs>196</Paragraphs>
  <Slides>26</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vt:lpstr>
      <vt:lpstr>Calibri</vt:lpstr>
      <vt:lpstr>Cambria</vt:lpstr>
      <vt:lpstr>Symbol</vt:lpstr>
      <vt:lpstr>Times New Roman</vt:lpstr>
      <vt:lpstr>Wingdings</vt:lpstr>
      <vt:lpstr>Nähe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Rämismühle</dc:title>
  <dc:creator>Anne-Marie Müller</dc:creator>
  <cp:lastModifiedBy>Markus Müller</cp:lastModifiedBy>
  <cp:revision>270</cp:revision>
  <cp:lastPrinted>2022-04-19T07:08:18Z</cp:lastPrinted>
  <dcterms:created xsi:type="dcterms:W3CDTF">2017-03-18T20:19:15Z</dcterms:created>
  <dcterms:modified xsi:type="dcterms:W3CDTF">2026-06-16T17:24:51Z</dcterms:modified>
</cp:coreProperties>
</file>